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5" r:id="rId6"/>
    <p:sldMasterId id="2147483730" r:id="rId7"/>
    <p:sldMasterId id="2147483753" r:id="rId8"/>
  </p:sldMasterIdLst>
  <p:notesMasterIdLst>
    <p:notesMasterId r:id="rId33"/>
  </p:notesMasterIdLst>
  <p:handoutMasterIdLst>
    <p:handoutMasterId r:id="rId34"/>
  </p:handoutMasterIdLst>
  <p:sldIdLst>
    <p:sldId id="256" r:id="rId9"/>
    <p:sldId id="257" r:id="rId10"/>
    <p:sldId id="299" r:id="rId11"/>
    <p:sldId id="313" r:id="rId12"/>
    <p:sldId id="300" r:id="rId13"/>
    <p:sldId id="317" r:id="rId14"/>
    <p:sldId id="302" r:id="rId15"/>
    <p:sldId id="303" r:id="rId16"/>
    <p:sldId id="304" r:id="rId17"/>
    <p:sldId id="305" r:id="rId18"/>
    <p:sldId id="307" r:id="rId19"/>
    <p:sldId id="301" r:id="rId20"/>
    <p:sldId id="309" r:id="rId21"/>
    <p:sldId id="306" r:id="rId22"/>
    <p:sldId id="310" r:id="rId23"/>
    <p:sldId id="311" r:id="rId24"/>
    <p:sldId id="312" r:id="rId25"/>
    <p:sldId id="314" r:id="rId26"/>
    <p:sldId id="308" r:id="rId27"/>
    <p:sldId id="315" r:id="rId28"/>
    <p:sldId id="316" r:id="rId29"/>
    <p:sldId id="266" r:id="rId30"/>
    <p:sldId id="267" r:id="rId31"/>
    <p:sldId id="268" r:id="rId32"/>
  </p:sldIdLst>
  <p:sldSz cx="9144000" cy="6858000" type="screen4x3"/>
  <p:notesSz cx="6858000" cy="9144000"/>
  <p:embeddedFontLst>
    <p:embeddedFont>
      <p:font typeface="Candara" pitchFamily="34" charset="0"/>
      <p:regular r:id="rId35"/>
      <p:bold r:id="rId36"/>
      <p:italic r:id="rId37"/>
      <p:boldItalic r:id="rId38"/>
    </p:embeddedFont>
    <p:embeddedFont>
      <p:font typeface="ＭＳ Ｐゴシック" pitchFamily="34" charset="-128"/>
      <p:regular r:id="rId39"/>
    </p:embeddedFont>
    <p:embeddedFont>
      <p:font typeface="Verdana" pitchFamily="34" charset="0"/>
      <p:regular r:id="rId40"/>
      <p:bold r:id="rId41"/>
      <p:italic r:id="rId42"/>
      <p:boldItalic r:id="rId43"/>
    </p:embeddedFont>
    <p:embeddedFont>
      <p:font typeface="Calibri" pitchFamily="34" charset="0"/>
      <p:regular r:id="rId44"/>
      <p:bold r:id="rId45"/>
      <p:italic r:id="rId46"/>
      <p:boldItalic r:id="rId47"/>
    </p:embeddedFont>
    <p:embeddedFont>
      <p:font typeface="Georgia" pitchFamily="18"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ora, Kavita" initials="AK" lastIdx="2" clrIdx="0">
    <p:extLst>
      <p:ext uri="{19B8F6BF-5375-455C-9EA6-DF929625EA0E}">
        <p15:presenceInfo xmlns:p15="http://schemas.microsoft.com/office/powerpoint/2012/main" xmlns="" userId="S-1-5-21-1531082355-734649621-3782574898-2293609" providerId="AD"/>
      </p:ext>
    </p:extLst>
  </p:cmAuthor>
  <p:cmAuthor id="2" name="Acharya, Tanmaya" initials="AT" lastIdx="2" clrIdx="1">
    <p:extLst>
      <p:ext uri="{19B8F6BF-5375-455C-9EA6-DF929625EA0E}">
        <p15:presenceInfo xmlns:p15="http://schemas.microsoft.com/office/powerpoint/2012/main" xmlns=""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87189" autoAdjust="0"/>
  </p:normalViewPr>
  <p:slideViewPr>
    <p:cSldViewPr snapToGrid="0" showGuides="1">
      <p:cViewPr>
        <p:scale>
          <a:sx n="66" d="100"/>
          <a:sy n="66" d="100"/>
        </p:scale>
        <p:origin x="-1482" y="-72"/>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75" d="100"/>
          <a:sy n="75" d="100"/>
        </p:scale>
        <p:origin x="2168" y="36"/>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5.fntdata"/><Relationship Id="rId21" Type="http://schemas.openxmlformats.org/officeDocument/2006/relationships/slide" Target="slides/slide13.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10.fntdata"/><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17.fntdata"/><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dirty="0">
                <a:solidFill>
                  <a:schemeClr val="tx1"/>
                </a:solidFill>
                <a:latin typeface="Arial" pitchFamily="34" charset="0"/>
                <a:cs typeface="Arial" pitchFamily="34" charset="0"/>
              </a:rPr>
              <a:t>Cloud Basics and AWS basics of Different Services</a:t>
            </a:r>
            <a:r>
              <a:rPr lang="en-US" sz="900" b="0" dirty="0">
                <a:latin typeface="Arial" panose="020B0604020202020204" pitchFamily="34" charset="0"/>
                <a:ea typeface="ＭＳ Ｐゴシック" pitchFamily="34" charset="-128"/>
                <a:cs typeface="Arial" panose="020B0604020202020204" pitchFamily="34" charset="0"/>
              </a:rPr>
              <a:t>                                                                            AWS</a:t>
            </a:r>
            <a:r>
              <a:rPr lang="en-US" sz="900" b="0" baseline="0" dirty="0">
                <a:latin typeface="Arial" panose="020B0604020202020204" pitchFamily="34" charset="0"/>
                <a:ea typeface="ＭＳ Ｐゴシック" pitchFamily="34" charset="-128"/>
                <a:cs typeface="Arial" panose="020B0604020202020204" pitchFamily="34" charset="0"/>
              </a:rPr>
              <a:t> basics and features</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xfrm>
            <a:off x="196215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600" dirty="0" smtClean="0">
                <a:latin typeface="Verdana" panose="020B0604030504040204" pitchFamily="34" charset="0"/>
                <a:ea typeface="Verdana" panose="020B0604030504040204" pitchFamily="34" charset="0"/>
                <a:cs typeface="Verdana" panose="020B0604030504040204" pitchFamily="34" charset="0"/>
              </a:rPr>
              <a:t>You can run nearly anything on AWS that you would run on physical hardware:</a:t>
            </a:r>
          </a:p>
          <a:p>
            <a:pPr lvl="1" defTabSz="844083"/>
            <a:r>
              <a:rPr lang="en-US" altLang="en-US" sz="1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Websites</a:t>
            </a:r>
          </a:p>
          <a:p>
            <a:pPr lvl="1" defTabSz="844083"/>
            <a:r>
              <a:rPr lang="en-US" altLang="en-US" sz="1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Applications</a:t>
            </a:r>
          </a:p>
          <a:p>
            <a:pPr lvl="1" defTabSz="844083"/>
            <a:r>
              <a:rPr lang="en-US" altLang="en-US" sz="1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Databases</a:t>
            </a:r>
          </a:p>
          <a:p>
            <a:pPr lvl="1" defTabSz="844083"/>
            <a:r>
              <a:rPr lang="en-US" altLang="en-US" sz="1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Mobile apps</a:t>
            </a:r>
          </a:p>
          <a:p>
            <a:pPr lvl="1" defTabSz="844083"/>
            <a:r>
              <a:rPr lang="en-US" altLang="en-US" sz="1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Email campaigns</a:t>
            </a:r>
          </a:p>
          <a:p>
            <a:pPr lvl="1" defTabSz="844083"/>
            <a:r>
              <a:rPr lang="en-US" altLang="en-US" sz="1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Distributed data analysis</a:t>
            </a:r>
          </a:p>
          <a:p>
            <a:pPr lvl="1" defTabSz="844083"/>
            <a:r>
              <a:rPr lang="en-US" altLang="en-US" sz="1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Media storage</a:t>
            </a:r>
          </a:p>
          <a:p>
            <a:pPr lvl="1" defTabSz="844083"/>
            <a:r>
              <a:rPr lang="en-US" altLang="en-US" sz="1600" b="1" dirty="0" smtClean="0">
                <a:solidFill>
                  <a:srgbClr val="002060"/>
                </a:solidFill>
                <a:latin typeface="Verdana" panose="020B0604030504040204" pitchFamily="34" charset="0"/>
                <a:ea typeface="Verdana" panose="020B0604030504040204" pitchFamily="34" charset="0"/>
                <a:cs typeface="Verdana" panose="020B0604030504040204" pitchFamily="34" charset="0"/>
              </a:rPr>
              <a:t>and private networks.</a:t>
            </a:r>
          </a:p>
          <a:p>
            <a:r>
              <a:rPr lang="en-US" altLang="en-US" sz="1600" dirty="0" smtClean="0">
                <a:latin typeface="Verdana" panose="020B0604030504040204" pitchFamily="34" charset="0"/>
                <a:ea typeface="Verdana" panose="020B0604030504040204" pitchFamily="34" charset="0"/>
                <a:cs typeface="Verdana" panose="020B0604030504040204" pitchFamily="34" charset="0"/>
              </a:rPr>
              <a:t>The services AWS provide are designed to work together so that you can build complete solutions. </a:t>
            </a:r>
          </a:p>
          <a:p>
            <a:r>
              <a:rPr lang="en-US" altLang="en-US" sz="1600" dirty="0" smtClean="0">
                <a:latin typeface="Verdana" panose="020B0604030504040204" pitchFamily="34" charset="0"/>
                <a:ea typeface="Verdana" panose="020B0604030504040204" pitchFamily="34" charset="0"/>
                <a:cs typeface="Verdana" panose="020B0604030504040204" pitchFamily="34" charset="0"/>
              </a:rPr>
              <a:t>There are currently dozens of services, with more being added each year</a:t>
            </a:r>
          </a:p>
          <a:p>
            <a:endParaRPr lang="en-US" altLang="en-US" dirty="0"/>
          </a:p>
        </p:txBody>
      </p:sp>
      <p:sp>
        <p:nvSpPr>
          <p:cNvPr id="28676" name="Slide Number Placeholder 3"/>
          <p:cNvSpPr>
            <a:spLocks noGrp="1"/>
          </p:cNvSpPr>
          <p:nvPr>
            <p:ph type="sldNum" sz="quarter" idx="5"/>
          </p:nvPr>
        </p:nvSpPr>
        <p:spPr bwMode="auto">
          <a:xfrm>
            <a:off x="3849688" y="9378950"/>
            <a:ext cx="2946400" cy="493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975A3B-1B10-465A-B031-9C53853B020C}" type="slidenum">
              <a:rPr lang="en-US" altLang="en-US" smtClean="0"/>
              <a:pPr/>
              <a:t>10</a:t>
            </a:fld>
            <a:endParaRPr lang="en-US" altLang="en-US"/>
          </a:p>
        </p:txBody>
      </p:sp>
    </p:spTree>
    <p:extLst>
      <p:ext uri="{BB962C8B-B14F-4D97-AF65-F5344CB8AC3E}">
        <p14:creationId xmlns:p14="http://schemas.microsoft.com/office/powerpoint/2010/main" val="1244873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u="none" strike="noStrike" kern="1200" baseline="0" dirty="0">
                <a:solidFill>
                  <a:schemeClr val="tx1"/>
                </a:solidFill>
                <a:latin typeface="Arial" panose="020B0604020202020204" pitchFamily="34" charset="0"/>
                <a:ea typeface="+mn-ea"/>
                <a:cs typeface="Arial" pitchFamily="34" charset="0"/>
              </a:rPr>
              <a:t>“AWS is the</a:t>
            </a:r>
          </a:p>
          <a:p>
            <a:r>
              <a:rPr lang="en-US" sz="1000" b="0" i="0" u="none" strike="noStrike" kern="1200" baseline="0" dirty="0">
                <a:solidFill>
                  <a:schemeClr val="tx1"/>
                </a:solidFill>
                <a:latin typeface="Arial" panose="020B0604020202020204" pitchFamily="34" charset="0"/>
                <a:ea typeface="+mn-ea"/>
                <a:cs typeface="Arial" pitchFamily="34" charset="0"/>
              </a:rPr>
              <a:t>overwhelming market</a:t>
            </a:r>
          </a:p>
          <a:p>
            <a:r>
              <a:rPr lang="en-US" sz="1000" b="0" i="0" u="none" strike="noStrike" kern="1200" baseline="0" dirty="0">
                <a:solidFill>
                  <a:schemeClr val="tx1"/>
                </a:solidFill>
                <a:latin typeface="Arial" panose="020B0604020202020204" pitchFamily="34" charset="0"/>
                <a:ea typeface="+mn-ea"/>
                <a:cs typeface="Arial" pitchFamily="34" charset="0"/>
              </a:rPr>
              <a:t>share leader, with</a:t>
            </a:r>
          </a:p>
          <a:p>
            <a:r>
              <a:rPr lang="en-US" sz="1000" b="0" i="0" u="none" strike="noStrike" kern="1200" baseline="0" dirty="0">
                <a:solidFill>
                  <a:schemeClr val="tx1"/>
                </a:solidFill>
                <a:latin typeface="Arial" panose="020B0604020202020204" pitchFamily="34" charset="0"/>
                <a:ea typeface="+mn-ea"/>
                <a:cs typeface="Arial" pitchFamily="34" charset="0"/>
              </a:rPr>
              <a:t>more than five times</a:t>
            </a:r>
          </a:p>
          <a:p>
            <a:r>
              <a:rPr lang="en-US" sz="1000" b="0" i="0" u="none" strike="noStrike" kern="1200" baseline="0" dirty="0">
                <a:solidFill>
                  <a:schemeClr val="tx1"/>
                </a:solidFill>
                <a:latin typeface="Arial" panose="020B0604020202020204" pitchFamily="34" charset="0"/>
                <a:ea typeface="+mn-ea"/>
                <a:cs typeface="Arial" pitchFamily="34" charset="0"/>
              </a:rPr>
              <a:t>the compute capacity</a:t>
            </a:r>
          </a:p>
          <a:p>
            <a:r>
              <a:rPr lang="en-US" sz="1000" b="0" i="0" u="none" strike="noStrike" kern="1200" baseline="0" dirty="0">
                <a:solidFill>
                  <a:schemeClr val="tx1"/>
                </a:solidFill>
                <a:latin typeface="Arial" panose="020B0604020202020204" pitchFamily="34" charset="0"/>
                <a:ea typeface="+mn-ea"/>
                <a:cs typeface="Arial" pitchFamily="34" charset="0"/>
              </a:rPr>
              <a:t>in use than the</a:t>
            </a:r>
          </a:p>
          <a:p>
            <a:r>
              <a:rPr lang="en-US" sz="1000" b="0" i="0" u="none" strike="noStrike" kern="1200" baseline="0" dirty="0">
                <a:solidFill>
                  <a:schemeClr val="tx1"/>
                </a:solidFill>
                <a:latin typeface="Arial" panose="020B0604020202020204" pitchFamily="34" charset="0"/>
                <a:ea typeface="+mn-ea"/>
                <a:cs typeface="Arial" pitchFamily="34" charset="0"/>
              </a:rPr>
              <a:t>aggregate total of the</a:t>
            </a:r>
          </a:p>
          <a:p>
            <a:r>
              <a:rPr lang="en-US" sz="1000" b="0" i="0" u="none" strike="noStrike" kern="1200" baseline="0" dirty="0">
                <a:solidFill>
                  <a:schemeClr val="tx1"/>
                </a:solidFill>
                <a:latin typeface="Arial" panose="020B0604020202020204" pitchFamily="34" charset="0"/>
                <a:ea typeface="+mn-ea"/>
                <a:cs typeface="Arial" pitchFamily="34" charset="0"/>
              </a:rPr>
              <a:t>other fourteen</a:t>
            </a:r>
          </a:p>
          <a:p>
            <a:r>
              <a:rPr lang="en-US" sz="1000" b="0" i="0" u="none" strike="noStrike" kern="1200" baseline="0" dirty="0">
                <a:solidFill>
                  <a:schemeClr val="tx1"/>
                </a:solidFill>
                <a:latin typeface="Arial" panose="020B0604020202020204" pitchFamily="34" charset="0"/>
                <a:ea typeface="+mn-ea"/>
                <a:cs typeface="Arial" pitchFamily="34" charset="0"/>
              </a:rPr>
              <a:t>providers.”</a:t>
            </a:r>
            <a:endParaRPr lang="en-IN" dirty="0"/>
          </a:p>
        </p:txBody>
      </p:sp>
    </p:spTree>
    <p:extLst>
      <p:ext uri="{BB962C8B-B14F-4D97-AF65-F5344CB8AC3E}">
        <p14:creationId xmlns:p14="http://schemas.microsoft.com/office/powerpoint/2010/main" val="1951485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016786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xfrm>
            <a:off x="196215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diagram shows the categories of functionality offered by AWS. In each category, there are one or more services. For example, AWS offers five database services, each one optimized for a certain type of use. With so many offerings, you can design an AWS solution that is tailored to your needs.</a:t>
            </a:r>
          </a:p>
        </p:txBody>
      </p:sp>
      <p:sp>
        <p:nvSpPr>
          <p:cNvPr id="30724" name="Slide Number Placeholder 3"/>
          <p:cNvSpPr>
            <a:spLocks noGrp="1"/>
          </p:cNvSpPr>
          <p:nvPr>
            <p:ph type="sldNum" sz="quarter" idx="5"/>
          </p:nvPr>
        </p:nvSpPr>
        <p:spPr bwMode="auto">
          <a:xfrm>
            <a:off x="3849688" y="9378950"/>
            <a:ext cx="2946400" cy="493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4770CA3-B14A-40A5-B861-852B07333926}" type="slidenum">
              <a:rPr lang="en-US" altLang="en-US" smtClean="0"/>
              <a:pPr/>
              <a:t>14</a:t>
            </a:fld>
            <a:endParaRPr lang="en-US" altLang="en-US"/>
          </a:p>
        </p:txBody>
      </p:sp>
    </p:spTree>
    <p:extLst>
      <p:ext uri="{BB962C8B-B14F-4D97-AF65-F5344CB8AC3E}">
        <p14:creationId xmlns:p14="http://schemas.microsoft.com/office/powerpoint/2010/main" val="805123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u="none" strike="noStrike" kern="1200" baseline="0" dirty="0">
                <a:solidFill>
                  <a:schemeClr val="tx1"/>
                </a:solidFill>
                <a:latin typeface="Arial" panose="020B0604020202020204" pitchFamily="34" charset="0"/>
                <a:ea typeface="+mn-ea"/>
                <a:cs typeface="Arial" pitchFamily="34" charset="0"/>
              </a:rPr>
              <a:t>AWS is readily distinguished from other vendors in the traditional IT computing landscape because it is: </a:t>
            </a:r>
          </a:p>
          <a:p>
            <a:r>
              <a:rPr lang="en-US" sz="1000" b="1" i="0" u="none" strike="noStrike" kern="1200" baseline="0" dirty="0">
                <a:solidFill>
                  <a:schemeClr val="tx1"/>
                </a:solidFill>
                <a:latin typeface="Arial" panose="020B0604020202020204" pitchFamily="34" charset="0"/>
                <a:ea typeface="+mn-ea"/>
                <a:cs typeface="Arial" pitchFamily="34" charset="0"/>
              </a:rPr>
              <a:t>Flexible</a:t>
            </a:r>
            <a:r>
              <a:rPr lang="en-US" sz="1000" b="0" i="0" u="none" strike="noStrike" kern="1200" baseline="0" dirty="0">
                <a:solidFill>
                  <a:schemeClr val="tx1"/>
                </a:solidFill>
                <a:latin typeface="Arial" panose="020B0604020202020204" pitchFamily="34" charset="0"/>
                <a:ea typeface="+mn-ea"/>
                <a:cs typeface="Arial" pitchFamily="34" charset="0"/>
              </a:rPr>
              <a:t>. AWS enables organizations to use the programming models, operating systems, databases, and architectures with which they are already familiar. In addition, this flexibility helps organizations mix and match architectures in order to serve their diverse business needs. </a:t>
            </a:r>
          </a:p>
          <a:p>
            <a:r>
              <a:rPr lang="en-US" sz="1000" b="1" i="0" u="none" strike="noStrike" kern="1200" baseline="0" dirty="0">
                <a:solidFill>
                  <a:schemeClr val="tx1"/>
                </a:solidFill>
                <a:latin typeface="Arial" panose="020B0604020202020204" pitchFamily="34" charset="0"/>
                <a:ea typeface="+mn-ea"/>
                <a:cs typeface="Arial" pitchFamily="34" charset="0"/>
              </a:rPr>
              <a:t>Cost-effective</a:t>
            </a:r>
            <a:r>
              <a:rPr lang="en-US" sz="1000" b="0" i="0" u="none" strike="noStrike" kern="1200" baseline="0" dirty="0">
                <a:solidFill>
                  <a:schemeClr val="tx1"/>
                </a:solidFill>
                <a:latin typeface="Arial" panose="020B0604020202020204" pitchFamily="34" charset="0"/>
                <a:ea typeface="+mn-ea"/>
                <a:cs typeface="Arial" pitchFamily="34" charset="0"/>
              </a:rPr>
              <a:t>. With AWS, organizations pay only for what they use, without up-front or long-term commitments. </a:t>
            </a:r>
          </a:p>
          <a:p>
            <a:r>
              <a:rPr lang="en-US" sz="1000" b="1" i="0" u="none" strike="noStrike" kern="1200" baseline="0" dirty="0">
                <a:solidFill>
                  <a:schemeClr val="tx1"/>
                </a:solidFill>
                <a:latin typeface="Arial" panose="020B0604020202020204" pitchFamily="34" charset="0"/>
                <a:ea typeface="+mn-ea"/>
                <a:cs typeface="Arial" pitchFamily="34" charset="0"/>
              </a:rPr>
              <a:t>Scalable and elastic</a:t>
            </a:r>
            <a:r>
              <a:rPr lang="en-US" sz="1000" b="0" i="0" u="none" strike="noStrike" kern="1200" baseline="0" dirty="0">
                <a:solidFill>
                  <a:schemeClr val="tx1"/>
                </a:solidFill>
                <a:latin typeface="Arial" panose="020B0604020202020204" pitchFamily="34" charset="0"/>
                <a:ea typeface="+mn-ea"/>
                <a:cs typeface="Arial" pitchFamily="34" charset="0"/>
              </a:rPr>
              <a:t>. Organizations can quickly add and subtract AWS resources to their applications in order to meet customer demand and manage costs. </a:t>
            </a:r>
          </a:p>
          <a:p>
            <a:r>
              <a:rPr lang="en-US" sz="1000" b="1" i="0" u="none" strike="noStrike" kern="1200" baseline="0" dirty="0">
                <a:solidFill>
                  <a:schemeClr val="tx1"/>
                </a:solidFill>
                <a:latin typeface="Arial" panose="020B0604020202020204" pitchFamily="34" charset="0"/>
                <a:ea typeface="+mn-ea"/>
                <a:cs typeface="Arial" pitchFamily="34" charset="0"/>
              </a:rPr>
              <a:t>Secure</a:t>
            </a:r>
            <a:r>
              <a:rPr lang="en-US" sz="1000" b="0" i="0" u="none" strike="noStrike" kern="1200" baseline="0" dirty="0">
                <a:solidFill>
                  <a:schemeClr val="tx1"/>
                </a:solidFill>
                <a:latin typeface="Arial" panose="020B0604020202020204" pitchFamily="34" charset="0"/>
                <a:ea typeface="+mn-ea"/>
                <a:cs typeface="Arial" pitchFamily="34" charset="0"/>
              </a:rPr>
              <a:t>. In order to provide end-to-end security and end-to-end privacy, AWS builds services in accordance with security best practices, provides the appropriate security features in those services, and documents how to use those features. </a:t>
            </a:r>
          </a:p>
          <a:p>
            <a:r>
              <a:rPr lang="en-US" sz="1000" b="1" i="0" u="none" strike="noStrike" kern="1200" baseline="0" dirty="0">
                <a:solidFill>
                  <a:schemeClr val="tx1"/>
                </a:solidFill>
                <a:latin typeface="Arial" panose="020B0604020202020204" pitchFamily="34" charset="0"/>
                <a:ea typeface="+mn-ea"/>
                <a:cs typeface="Arial" pitchFamily="34" charset="0"/>
              </a:rPr>
              <a:t>Experienced</a:t>
            </a:r>
            <a:r>
              <a:rPr lang="en-US" sz="1000" b="0" i="0" u="none" strike="noStrike" kern="1200" baseline="0" dirty="0">
                <a:solidFill>
                  <a:schemeClr val="tx1"/>
                </a:solidFill>
                <a:latin typeface="Arial" panose="020B0604020202020204" pitchFamily="34" charset="0"/>
                <a:ea typeface="+mn-ea"/>
                <a:cs typeface="Arial" pitchFamily="34" charset="0"/>
              </a:rPr>
              <a:t>. When using AWS, organizations can leverage Amazon’s more than fifteen years of experience delivering large-scale, global infrastructure in a reliable, secure fashion. </a:t>
            </a:r>
            <a:endParaRPr lang="en-IN" dirty="0"/>
          </a:p>
        </p:txBody>
      </p:sp>
    </p:spTree>
    <p:extLst>
      <p:ext uri="{BB962C8B-B14F-4D97-AF65-F5344CB8AC3E}">
        <p14:creationId xmlns:p14="http://schemas.microsoft.com/office/powerpoint/2010/main" val="3608003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196215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Cost is one of the most complex elements of delivering IT solutions. The cloud provides an on-demand IT infrastructure that lets you consume only the amount of resources that you actually need. It is often difficult to predict requirements for the resources. As a result, we might provision too few resources, which has an impact on customer satisfaction, or we might provide too many resources and miss an opportunity to maximize return on investment (ROI) through full utilization. </a:t>
            </a:r>
          </a:p>
          <a:p>
            <a:endParaRPr lang="en-US" altLang="en-US"/>
          </a:p>
          <a:p>
            <a:r>
              <a:rPr lang="en-US" altLang="en-US"/>
              <a:t>In the traditional IT organization, scalability and elasticity were often equated with investment and infrastructure. In the cloud, scalability and elasticity provide opportunity for savings and improved ROI. AWS uses the term elastic to describe the ability to scale computing resources up and down easily, with minimal friction. Elasticity helps you avoid provisioning resources up front for projects with variable consumption rates or short lifetimes. Instead of acquiring hardware, setting it up, and maintaining it in order to allocate resources to your applications, you use AWS to allocate resources using simple API calls. </a:t>
            </a:r>
          </a:p>
        </p:txBody>
      </p:sp>
      <p:sp>
        <p:nvSpPr>
          <p:cNvPr id="36868" name="Slide Number Placeholder 3"/>
          <p:cNvSpPr>
            <a:spLocks noGrp="1"/>
          </p:cNvSpPr>
          <p:nvPr>
            <p:ph type="sldNum" sz="quarter" idx="5"/>
          </p:nvPr>
        </p:nvSpPr>
        <p:spPr bwMode="auto">
          <a:xfrm>
            <a:off x="3849688" y="9378950"/>
            <a:ext cx="2946400" cy="493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D6BE68-BEC5-46C7-94C8-3488ABCC2341}" type="slidenum">
              <a:rPr lang="en-US" altLang="en-US" smtClean="0"/>
              <a:pPr/>
              <a:t>16</a:t>
            </a:fld>
            <a:endParaRPr lang="en-US" altLang="en-US"/>
          </a:p>
        </p:txBody>
      </p:sp>
    </p:spTree>
    <p:extLst>
      <p:ext uri="{BB962C8B-B14F-4D97-AF65-F5344CB8AC3E}">
        <p14:creationId xmlns:p14="http://schemas.microsoft.com/office/powerpoint/2010/main" val="2747920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xfrm>
            <a:off x="196215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AWS delivers a scalable cloud-computing platform that provides customers with end-to-end security and end-to-end privacy. AWS builds security into its services in accordance with security best practices, and documents how to use the security features. It is important that you leverage AWS security features and best practices to design an appropriately secure application environment. </a:t>
            </a:r>
          </a:p>
        </p:txBody>
      </p:sp>
      <p:sp>
        <p:nvSpPr>
          <p:cNvPr id="38916" name="Slide Number Placeholder 3"/>
          <p:cNvSpPr>
            <a:spLocks noGrp="1"/>
          </p:cNvSpPr>
          <p:nvPr>
            <p:ph type="sldNum" sz="quarter" idx="5"/>
          </p:nvPr>
        </p:nvSpPr>
        <p:spPr bwMode="auto">
          <a:xfrm>
            <a:off x="3849688" y="9378950"/>
            <a:ext cx="2946400" cy="493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FAE7A5-9A86-4B20-BAD1-68FF08189178}" type="slidenum">
              <a:rPr lang="en-US" altLang="en-US" smtClean="0"/>
              <a:pPr/>
              <a:t>17</a:t>
            </a:fld>
            <a:endParaRPr lang="en-US" altLang="en-US"/>
          </a:p>
        </p:txBody>
      </p:sp>
    </p:spTree>
    <p:extLst>
      <p:ext uri="{BB962C8B-B14F-4D97-AF65-F5344CB8AC3E}">
        <p14:creationId xmlns:p14="http://schemas.microsoft.com/office/powerpoint/2010/main" val="449565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196215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4" name="Slide Number Placeholder 3"/>
          <p:cNvSpPr>
            <a:spLocks noGrp="1"/>
          </p:cNvSpPr>
          <p:nvPr>
            <p:ph type="sldNum" sz="quarter" idx="5"/>
          </p:nvPr>
        </p:nvSpPr>
        <p:spPr bwMode="auto">
          <a:xfrm>
            <a:off x="3849688" y="9378950"/>
            <a:ext cx="2946400" cy="493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28BB3A-696F-4E2A-ADCF-6E832535C8C2}" type="slidenum">
              <a:rPr lang="en-US" altLang="en-US" smtClean="0"/>
              <a:pPr/>
              <a:t>18</a:t>
            </a:fld>
            <a:endParaRPr lang="en-US" altLang="en-US"/>
          </a:p>
        </p:txBody>
      </p:sp>
    </p:spTree>
    <p:extLst>
      <p:ext uri="{BB962C8B-B14F-4D97-AF65-F5344CB8AC3E}">
        <p14:creationId xmlns:p14="http://schemas.microsoft.com/office/powerpoint/2010/main" val="2176272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488137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196215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4" name="Slide Number Placeholder 3"/>
          <p:cNvSpPr>
            <a:spLocks noGrp="1"/>
          </p:cNvSpPr>
          <p:nvPr>
            <p:ph type="sldNum" sz="quarter" idx="5"/>
          </p:nvPr>
        </p:nvSpPr>
        <p:spPr bwMode="auto">
          <a:xfrm>
            <a:off x="3849688" y="9378950"/>
            <a:ext cx="2946400" cy="493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28BB3A-696F-4E2A-ADCF-6E832535C8C2}" type="slidenum">
              <a:rPr lang="en-US" altLang="en-US" smtClean="0"/>
              <a:pPr/>
              <a:t>20</a:t>
            </a:fld>
            <a:endParaRPr lang="en-US" altLang="en-US"/>
          </a:p>
        </p:txBody>
      </p:sp>
    </p:spTree>
    <p:extLst>
      <p:ext uri="{BB962C8B-B14F-4D97-AF65-F5344CB8AC3E}">
        <p14:creationId xmlns:p14="http://schemas.microsoft.com/office/powerpoint/2010/main" val="82987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smtClean="0"/>
              <a:t>Introduction to AWS </a:t>
            </a:r>
          </a:p>
          <a:p>
            <a:pPr lvl="1"/>
            <a:r>
              <a:rPr lang="en-US" dirty="0" smtClean="0"/>
              <a:t>Cloud Computing and Amazon Web Services</a:t>
            </a:r>
          </a:p>
          <a:p>
            <a:pPr lvl="1"/>
            <a:r>
              <a:rPr lang="en-US" dirty="0" smtClean="0"/>
              <a:t>Functionality offered by AWS</a:t>
            </a:r>
          </a:p>
          <a:p>
            <a:pPr lvl="1"/>
            <a:r>
              <a:rPr lang="en-US" dirty="0" smtClean="0"/>
              <a:t>The Differences that Distinguish AWS</a:t>
            </a:r>
          </a:p>
          <a:p>
            <a:pPr lvl="1"/>
            <a:r>
              <a:rPr lang="en-US" dirty="0" smtClean="0"/>
              <a:t>Features of AWS service</a:t>
            </a:r>
          </a:p>
          <a:p>
            <a:pPr lvl="1"/>
            <a:r>
              <a:rPr lang="en-US" dirty="0" smtClean="0"/>
              <a:t>Different AWS web services in Cloud </a:t>
            </a:r>
          </a:p>
          <a:p>
            <a:pPr lvl="1"/>
            <a:r>
              <a:rPr lang="en-US" dirty="0" smtClean="0"/>
              <a:t>AWS global infrastructure</a:t>
            </a:r>
            <a:endParaRPr lang="en-US" sz="2400" dirty="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a:t>
            </a:r>
            <a:r>
              <a:rPr lang="en-US" sz="1000" dirty="0" smtClean="0">
                <a:latin typeface="Arial" panose="020B0604020202020204" pitchFamily="34" charset="0"/>
                <a:cs typeface="Arial" panose="020B0604020202020204" pitchFamily="34" charset="0"/>
              </a:rPr>
              <a:t>AWS basics</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196215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4" name="Slide Number Placeholder 3"/>
          <p:cNvSpPr>
            <a:spLocks noGrp="1"/>
          </p:cNvSpPr>
          <p:nvPr>
            <p:ph type="sldNum" sz="quarter" idx="5"/>
          </p:nvPr>
        </p:nvSpPr>
        <p:spPr bwMode="auto">
          <a:xfrm>
            <a:off x="3849688" y="9378950"/>
            <a:ext cx="2946400" cy="493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28BB3A-696F-4E2A-ADCF-6E832535C8C2}" type="slidenum">
              <a:rPr lang="en-US" altLang="en-US" smtClean="0"/>
              <a:pPr/>
              <a:t>21</a:t>
            </a:fld>
            <a:endParaRPr lang="en-US" altLang="en-US"/>
          </a:p>
        </p:txBody>
      </p:sp>
    </p:spTree>
    <p:extLst>
      <p:ext uri="{BB962C8B-B14F-4D97-AF65-F5344CB8AC3E}">
        <p14:creationId xmlns:p14="http://schemas.microsoft.com/office/powerpoint/2010/main" val="1881471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Tree>
    <p:extLst>
      <p:ext uri="{BB962C8B-B14F-4D97-AF65-F5344CB8AC3E}">
        <p14:creationId xmlns:p14="http://schemas.microsoft.com/office/powerpoint/2010/main" val="2524221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67919"/>
            <a:ext cx="1354874" cy="1169547"/>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True</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 </a:t>
            </a:r>
            <a:r>
              <a:rPr lang="en-US" sz="1000" dirty="0">
                <a:latin typeface="Arial" panose="020B0604020202020204" pitchFamily="34" charset="0"/>
                <a:cs typeface="Arial" panose="020B0604020202020204" pitchFamily="34" charset="0"/>
              </a:rPr>
              <a:t>AZ</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marL="171450" indent="-171450">
              <a:buFont typeface="Wingdings" panose="05000000000000000000" pitchFamily="2" charset="2"/>
              <a:buChar char="Ø"/>
            </a:pPr>
            <a:endParaRPr lang="en-US" dirty="0"/>
          </a:p>
        </p:txBody>
      </p:sp>
      <p:sp>
        <p:nvSpPr>
          <p:cNvPr id="4" name="Text Box 5"/>
          <p:cNvSpPr txBox="1">
            <a:spLocks noChangeArrowheads="1"/>
          </p:cNvSpPr>
          <p:nvPr/>
        </p:nvSpPr>
        <p:spPr bwMode="auto">
          <a:xfrm>
            <a:off x="152193" y="1258550"/>
            <a:ext cx="1321007" cy="1477323"/>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Region</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a:latin typeface="Arial" panose="020B0604020202020204" pitchFamily="34" charset="0"/>
                <a:cs typeface="Arial" panose="020B0604020202020204" pitchFamily="34" charset="0"/>
              </a:rPr>
              <a:t>Option 2 : PAAS</a:t>
            </a:r>
          </a:p>
          <a:p>
            <a:pPr defTabSz="914437"/>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372997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196215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0964" name="Slide Number Placeholder 3"/>
          <p:cNvSpPr>
            <a:spLocks noGrp="1"/>
          </p:cNvSpPr>
          <p:nvPr>
            <p:ph type="sldNum" sz="quarter" idx="5"/>
          </p:nvPr>
        </p:nvSpPr>
        <p:spPr bwMode="auto">
          <a:xfrm>
            <a:off x="3849688" y="9378950"/>
            <a:ext cx="2946400" cy="493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28BB3A-696F-4E2A-ADCF-6E832535C8C2}" type="slidenum">
              <a:rPr lang="en-US" altLang="en-US" smtClean="0"/>
              <a:pPr/>
              <a:t>4</a:t>
            </a:fld>
            <a:endParaRPr lang="en-US" altLang="en-US"/>
          </a:p>
        </p:txBody>
      </p:sp>
    </p:spTree>
    <p:extLst>
      <p:ext uri="{BB962C8B-B14F-4D97-AF65-F5344CB8AC3E}">
        <p14:creationId xmlns:p14="http://schemas.microsoft.com/office/powerpoint/2010/main" val="299133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806905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400190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sz="1000" b="0" i="0" kern="1200" dirty="0">
                <a:solidFill>
                  <a:schemeClr val="tx1"/>
                </a:solidFill>
                <a:effectLst/>
                <a:latin typeface="Arial" panose="020B0604020202020204" pitchFamily="34" charset="0"/>
                <a:ea typeface="+mn-ea"/>
                <a:cs typeface="Arial" pitchFamily="34" charset="0"/>
              </a:rPr>
              <a:t>In November 2004, the first </a:t>
            </a:r>
            <a:r>
              <a:rPr lang="en-US" sz="1000" b="1" i="0" kern="1200" dirty="0">
                <a:solidFill>
                  <a:schemeClr val="tx1"/>
                </a:solidFill>
                <a:effectLst/>
                <a:latin typeface="Arial" panose="020B0604020202020204" pitchFamily="34" charset="0"/>
                <a:ea typeface="+mn-ea"/>
                <a:cs typeface="Arial" pitchFamily="34" charset="0"/>
              </a:rPr>
              <a:t>AWS</a:t>
            </a:r>
            <a:r>
              <a:rPr lang="en-US" sz="1000" b="0" i="0" kern="1200" dirty="0">
                <a:solidFill>
                  <a:schemeClr val="tx1"/>
                </a:solidFill>
                <a:effectLst/>
                <a:latin typeface="Arial" panose="020B0604020202020204" pitchFamily="34" charset="0"/>
                <a:ea typeface="+mn-ea"/>
                <a:cs typeface="Arial" pitchFamily="34" charset="0"/>
              </a:rPr>
              <a:t> service </a:t>
            </a:r>
            <a:r>
              <a:rPr lang="en-US" sz="1000" b="1" i="0" kern="1200" dirty="0" err="1">
                <a:solidFill>
                  <a:schemeClr val="tx1"/>
                </a:solidFill>
                <a:effectLst/>
                <a:latin typeface="Arial" panose="020B0604020202020204" pitchFamily="34" charset="0"/>
                <a:ea typeface="+mn-ea"/>
                <a:cs typeface="Arial" pitchFamily="34" charset="0"/>
              </a:rPr>
              <a:t>launched</a:t>
            </a:r>
            <a:r>
              <a:rPr lang="en-US" sz="1000" b="0" i="0" kern="1200" dirty="0" err="1">
                <a:solidFill>
                  <a:schemeClr val="tx1"/>
                </a:solidFill>
                <a:effectLst/>
                <a:latin typeface="Arial" panose="020B0604020202020204" pitchFamily="34" charset="0"/>
                <a:ea typeface="+mn-ea"/>
                <a:cs typeface="Arial" pitchFamily="34" charset="0"/>
              </a:rPr>
              <a:t>for</a:t>
            </a:r>
            <a:r>
              <a:rPr lang="en-US" sz="1000" b="0" i="0" kern="1200" dirty="0">
                <a:solidFill>
                  <a:schemeClr val="tx1"/>
                </a:solidFill>
                <a:effectLst/>
                <a:latin typeface="Arial" panose="020B0604020202020204" pitchFamily="34" charset="0"/>
                <a:ea typeface="+mn-ea"/>
                <a:cs typeface="Arial" pitchFamily="34" charset="0"/>
              </a:rPr>
              <a:t> public usage: Simple Queue Service (SQS). ...</a:t>
            </a:r>
            <a:r>
              <a:rPr lang="en-US" sz="1000" b="1" i="0" kern="1200" dirty="0">
                <a:solidFill>
                  <a:schemeClr val="tx1"/>
                </a:solidFill>
                <a:effectLst/>
                <a:latin typeface="Arial" panose="020B0604020202020204" pitchFamily="34" charset="0"/>
                <a:ea typeface="+mn-ea"/>
                <a:cs typeface="Arial" pitchFamily="34" charset="0"/>
              </a:rPr>
              <a:t>Amazon</a:t>
            </a:r>
            <a:r>
              <a:rPr lang="en-US" sz="1000" b="0" i="0" kern="1200" dirty="0">
                <a:solidFill>
                  <a:schemeClr val="tx1"/>
                </a:solidFill>
                <a:effectLst/>
                <a:latin typeface="Arial" panose="020B0604020202020204" pitchFamily="34" charset="0"/>
                <a:ea typeface="+mn-ea"/>
                <a:cs typeface="Arial" pitchFamily="34" charset="0"/>
              </a:rPr>
              <a:t> Web Services was officially re-</a:t>
            </a:r>
            <a:r>
              <a:rPr lang="en-US" sz="1000" b="1" i="0" kern="1200" dirty="0">
                <a:solidFill>
                  <a:schemeClr val="tx1"/>
                </a:solidFill>
                <a:effectLst/>
                <a:latin typeface="Arial" panose="020B0604020202020204" pitchFamily="34" charset="0"/>
                <a:ea typeface="+mn-ea"/>
                <a:cs typeface="Arial" pitchFamily="34" charset="0"/>
              </a:rPr>
              <a:t>launched</a:t>
            </a:r>
            <a:r>
              <a:rPr lang="en-US" sz="1000" b="0" i="0" kern="1200" dirty="0">
                <a:solidFill>
                  <a:schemeClr val="tx1"/>
                </a:solidFill>
                <a:effectLst/>
                <a:latin typeface="Arial" panose="020B0604020202020204" pitchFamily="34" charset="0"/>
                <a:ea typeface="+mn-ea"/>
                <a:cs typeface="Arial" pitchFamily="34" charset="0"/>
              </a:rPr>
              <a:t> on March 14, 2006, combining the three initial service offerings of </a:t>
            </a:r>
            <a:r>
              <a:rPr lang="en-US" sz="1000" b="1" i="0" kern="1200" dirty="0">
                <a:solidFill>
                  <a:schemeClr val="tx1"/>
                </a:solidFill>
                <a:effectLst/>
                <a:latin typeface="Arial" panose="020B0604020202020204" pitchFamily="34" charset="0"/>
                <a:ea typeface="+mn-ea"/>
                <a:cs typeface="Arial" pitchFamily="34" charset="0"/>
              </a:rPr>
              <a:t>Amazon</a:t>
            </a:r>
            <a:r>
              <a:rPr lang="en-US" sz="1000" b="0" i="0" kern="1200" dirty="0">
                <a:solidFill>
                  <a:schemeClr val="tx1"/>
                </a:solidFill>
                <a:effectLst/>
                <a:latin typeface="Arial" panose="020B0604020202020204" pitchFamily="34" charset="0"/>
                <a:ea typeface="+mn-ea"/>
                <a:cs typeface="Arial" pitchFamily="34" charset="0"/>
              </a:rPr>
              <a:t> S3 cloud storage, SQS, and</a:t>
            </a:r>
            <a:r>
              <a:rPr lang="en-US" sz="1000" b="1" i="0" kern="1200" dirty="0">
                <a:solidFill>
                  <a:schemeClr val="tx1"/>
                </a:solidFill>
                <a:effectLst/>
                <a:latin typeface="Arial" panose="020B0604020202020204" pitchFamily="34" charset="0"/>
                <a:ea typeface="+mn-ea"/>
                <a:cs typeface="Arial" pitchFamily="34" charset="0"/>
              </a:rPr>
              <a:t>EC2</a:t>
            </a:r>
            <a:r>
              <a:rPr lang="en-US" sz="1000" b="0" i="0" kern="1200" dirty="0">
                <a:solidFill>
                  <a:schemeClr val="tx1"/>
                </a:solidFill>
                <a:effectLst/>
                <a:latin typeface="Arial" panose="020B0604020202020204" pitchFamily="34" charset="0"/>
                <a:ea typeface="+mn-ea"/>
                <a:cs typeface="Arial" pitchFamily="34" charset="0"/>
              </a:rPr>
              <a:t>.</a:t>
            </a:r>
            <a:endParaRPr lang="en-IN" dirty="0"/>
          </a:p>
        </p:txBody>
      </p:sp>
    </p:spTree>
    <p:extLst>
      <p:ext uri="{BB962C8B-B14F-4D97-AF65-F5344CB8AC3E}">
        <p14:creationId xmlns:p14="http://schemas.microsoft.com/office/powerpoint/2010/main" val="124549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r>
              <a:rPr lang="en-US" dirty="0"/>
              <a:t>AWS included the following services:</a:t>
            </a:r>
          </a:p>
          <a:p>
            <a:pPr marL="0" indent="0">
              <a:buNone/>
            </a:pPr>
            <a:endParaRPr lang="en-US" dirty="0"/>
          </a:p>
          <a:p>
            <a:pPr lvl="1"/>
            <a:r>
              <a:rPr lang="en-US" dirty="0"/>
              <a:t>Alexa Web Information Service: (acquired in 1999)</a:t>
            </a:r>
          </a:p>
          <a:p>
            <a:pPr lvl="1"/>
            <a:r>
              <a:rPr lang="en-US" dirty="0"/>
              <a:t>Mechanical Turk: dividing work into many tasks for humans (2005)</a:t>
            </a:r>
          </a:p>
          <a:p>
            <a:pPr lvl="1"/>
            <a:r>
              <a:rPr lang="en-US" dirty="0"/>
              <a:t>Elastic Compute Cloud(EC2): computing platform (2006)</a:t>
            </a:r>
          </a:p>
          <a:p>
            <a:pPr lvl="1"/>
            <a:r>
              <a:rPr lang="en-US" dirty="0"/>
              <a:t>Simple Storage Service( S3 ) : storage platform (2006)</a:t>
            </a:r>
          </a:p>
          <a:p>
            <a:pPr lvl="1"/>
            <a:r>
              <a:rPr lang="en-US" dirty="0"/>
              <a:t>Simple Queue Service: web service for storing and queuing messages across the Internet (2007) </a:t>
            </a:r>
          </a:p>
          <a:p>
            <a:pPr lvl="1"/>
            <a:r>
              <a:rPr lang="en-US" dirty="0"/>
              <a:t> Flexible Payments Service: online payment platform (2007) </a:t>
            </a:r>
          </a:p>
          <a:p>
            <a:pPr lvl="1"/>
            <a:r>
              <a:rPr lang="en-US" dirty="0"/>
              <a:t> Simple DB: web service for running queries on structured data in real time (2007)</a:t>
            </a:r>
          </a:p>
          <a:p>
            <a:pPr lvl="1"/>
            <a:r>
              <a:rPr lang="en-US" dirty="0"/>
              <a:t> Persistent Storage: allows developers to earmark a storage volume online for people to save files in different file systems (2008)</a:t>
            </a:r>
          </a:p>
          <a:p>
            <a:endParaRPr lang="en-IN" dirty="0"/>
          </a:p>
        </p:txBody>
      </p:sp>
    </p:spTree>
    <p:extLst>
      <p:ext uri="{BB962C8B-B14F-4D97-AF65-F5344CB8AC3E}">
        <p14:creationId xmlns:p14="http://schemas.microsoft.com/office/powerpoint/2010/main" val="1115667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196215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Amazon has a long history of using a decentralized IT infrastructure. This arrangement enabled development teams to access compute and storage resources on demand, and it has increased overall productivity and agility. </a:t>
            </a:r>
          </a:p>
          <a:p>
            <a:r>
              <a:rPr lang="en-US" altLang="en-US"/>
              <a:t>Using AWS, you can requisition compute power, storage, and other services in minutes and have the flexibility to choose the development platform or programming model that makes the most sense for the problems they’re trying to solve. You pay only for what you use, with no up-front expenses or long-term commitments, making AWS a cost-effective way to deliver applications. </a:t>
            </a:r>
          </a:p>
          <a:p>
            <a:endParaRPr lang="en-US" altLang="en-US"/>
          </a:p>
        </p:txBody>
      </p:sp>
      <p:sp>
        <p:nvSpPr>
          <p:cNvPr id="26628" name="Slide Number Placeholder 3"/>
          <p:cNvSpPr>
            <a:spLocks noGrp="1"/>
          </p:cNvSpPr>
          <p:nvPr>
            <p:ph type="sldNum" sz="quarter" idx="5"/>
          </p:nvPr>
        </p:nvSpPr>
        <p:spPr bwMode="auto">
          <a:xfrm>
            <a:off x="3849688" y="9378950"/>
            <a:ext cx="2946400" cy="4937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A8BB1B-F5B1-4BAD-827C-5BC4E05889A2}" type="slidenum">
              <a:rPr lang="en-US" altLang="en-US" smtClean="0"/>
              <a:pPr/>
              <a:t>9</a:t>
            </a:fld>
            <a:endParaRPr lang="en-US" altLang="en-US"/>
          </a:p>
        </p:txBody>
      </p:sp>
    </p:spTree>
    <p:extLst>
      <p:ext uri="{BB962C8B-B14F-4D97-AF65-F5344CB8AC3E}">
        <p14:creationId xmlns:p14="http://schemas.microsoft.com/office/powerpoint/2010/main" val="444507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5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0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6501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3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47160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54"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64419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7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3057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0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8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38"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40.png"/><Relationship Id="rId2" Type="http://schemas.openxmlformats.org/officeDocument/2006/relationships/image" Target="../media/image46.png"/><Relationship Id="rId1" Type="http://schemas.openxmlformats.org/officeDocument/2006/relationships/slideLayout" Target="../slideLayouts/slideLayout3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6.xml"/><Relationship Id="rId4" Type="http://schemas.openxmlformats.org/officeDocument/2006/relationships/image" Target="../media/image61.jpe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42.emf"/></Relationships>
</file>

<file path=ppt/slides/_rels/slide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4.jpe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142093" y="2575476"/>
            <a:ext cx="3725949" cy="980524"/>
          </a:xfrm>
        </p:spPr>
        <p:txBody>
          <a:bodyPr>
            <a:noAutofit/>
          </a:bodyPr>
          <a:lstStyle/>
          <a:p>
            <a:r>
              <a:rPr lang="en-US" sz="4400" dirty="0">
                <a:latin typeface="Candara" pitchFamily="34" charset="0"/>
              </a:rPr>
              <a:t>AWS basics and Features </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a:xfrm>
            <a:off x="431856" y="4162784"/>
            <a:ext cx="4328830" cy="670474"/>
          </a:xfrm>
        </p:spPr>
        <p:txBody>
          <a:bodyPr>
            <a:noAutofit/>
          </a:bodyPr>
          <a:lstStyle/>
          <a:p>
            <a:r>
              <a:rPr lang="en-US" sz="2000" dirty="0">
                <a:solidFill>
                  <a:srgbClr val="000000"/>
                </a:solidFill>
                <a:latin typeface="Candara" pitchFamily="34" charset="0"/>
                <a:ea typeface="ＭＳ Ｐゴシック" pitchFamily="34" charset="-128"/>
                <a:cs typeface="+mj-cs"/>
              </a:rPr>
              <a:t>Lesson 02: </a:t>
            </a:r>
            <a:r>
              <a:rPr lang="en-US" sz="2000" dirty="0">
                <a:latin typeface="Candara" pitchFamily="34" charset="0"/>
              </a:rPr>
              <a:t>AWS Basics and Features</a:t>
            </a:r>
            <a:endParaRPr lang="en-US" sz="2000" dirty="0">
              <a:solidFill>
                <a:srgbClr val="000000"/>
              </a:solidFill>
              <a:latin typeface="Candara" pitchFamily="34" charset="0"/>
              <a:ea typeface="ＭＳ Ｐゴシック" pitchFamily="34" charset="-128"/>
              <a:cs typeface="+mj-cs"/>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14" y="5386746"/>
            <a:ext cx="3360567" cy="126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a:xfrm>
            <a:off x="682171" y="276224"/>
            <a:ext cx="8229600" cy="804863"/>
          </a:xfrm>
        </p:spPr>
        <p:txBody>
          <a:bodyPr>
            <a:normAutofit fontScale="90000"/>
          </a:bodyPr>
          <a:lstStyle/>
          <a:p>
            <a:r>
              <a:rPr lang="en-US" sz="2000" dirty="0"/>
              <a:t>2.2: Cloud Computing and Amazon Web </a:t>
            </a:r>
            <a:r>
              <a:rPr lang="en-US" sz="2000" dirty="0" smtClean="0"/>
              <a:t>Services</a:t>
            </a:r>
            <a:br>
              <a:rPr lang="en-US" sz="2000" dirty="0" smtClean="0"/>
            </a:br>
            <a:r>
              <a:rPr lang="en-US" altLang="en-US" sz="2000" b="1" dirty="0"/>
              <a:t/>
            </a:r>
            <a:br>
              <a:rPr lang="en-US" altLang="en-US" sz="2000" b="1" dirty="0"/>
            </a:br>
            <a:r>
              <a:rPr lang="en-US" altLang="en-US" sz="2000" b="1" dirty="0" smtClean="0"/>
              <a:t>	What </a:t>
            </a:r>
            <a:r>
              <a:rPr lang="en-US" altLang="en-US" sz="2000" b="1" dirty="0"/>
              <a:t>Can I Do with AWS?</a:t>
            </a:r>
            <a:endParaRPr lang="en-US" altLang="en-US" sz="2000" dirty="0"/>
          </a:p>
        </p:txBody>
      </p:sp>
      <p:pic>
        <p:nvPicPr>
          <p:cNvPr id="276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52450" y="1081087"/>
            <a:ext cx="7952642" cy="4645323"/>
          </a:xfrm>
          <a:prstGeom prst="rect">
            <a:avLst/>
          </a:prstGeom>
        </p:spPr>
      </p:pic>
    </p:spTree>
    <p:extLst>
      <p:ext uri="{BB962C8B-B14F-4D97-AF65-F5344CB8AC3E}">
        <p14:creationId xmlns:p14="http://schemas.microsoft.com/office/powerpoint/2010/main" val="2923822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idx="4294967295"/>
          </p:nvPr>
        </p:nvSpPr>
        <p:spPr>
          <a:xfrm>
            <a:off x="514281" y="263525"/>
            <a:ext cx="8229600" cy="804863"/>
          </a:xfrm>
        </p:spPr>
        <p:txBody>
          <a:bodyPr vert="horz" lIns="84406" tIns="42203" rIns="84406" bIns="42203" rtlCol="0" anchor="ctr">
            <a:noAutofit/>
          </a:bodyPr>
          <a:lstStyle/>
          <a:p>
            <a:r>
              <a:rPr lang="en-US" sz="2000" dirty="0"/>
              <a:t>2.2: Cloud Computing and Amazon Web </a:t>
            </a:r>
            <a:r>
              <a:rPr lang="en-US" sz="2000" dirty="0" smtClean="0"/>
              <a:t>Services</a:t>
            </a:r>
            <a:br>
              <a:rPr lang="en-US" sz="2000" dirty="0" smtClean="0"/>
            </a:br>
            <a:r>
              <a:rPr lang="en-US" altLang="en-US" sz="2000" b="1" dirty="0"/>
              <a:t/>
            </a:r>
            <a:br>
              <a:rPr lang="en-US" altLang="en-US" sz="2000" b="1" dirty="0"/>
            </a:br>
            <a:r>
              <a:rPr lang="en-US" altLang="en-US" sz="2000" b="1" dirty="0" smtClean="0"/>
              <a:t>	AWS </a:t>
            </a:r>
            <a:r>
              <a:rPr lang="en-US" altLang="en-US" sz="2000" b="1" dirty="0"/>
              <a:t>Customers</a:t>
            </a:r>
          </a:p>
        </p:txBody>
      </p:sp>
      <p:pic>
        <p:nvPicPr>
          <p:cNvPr id="15363"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324475" y="1309688"/>
            <a:ext cx="3819525" cy="749300"/>
          </a:xfrm>
          <a:prstGeom prst="roundRect">
            <a:avLst>
              <a:gd name="adj" fmla="val 16667"/>
            </a:avLst>
          </a:prstGeom>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81" y="1200742"/>
            <a:ext cx="3793290" cy="7821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121" y="2272321"/>
            <a:ext cx="3767220" cy="7625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694" y="2996360"/>
            <a:ext cx="3754184" cy="78863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691" y="2051556"/>
            <a:ext cx="3780255" cy="76908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0101" y="4226570"/>
            <a:ext cx="540726" cy="54951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0738" y="3173665"/>
            <a:ext cx="914400" cy="30421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9"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2339" y="2788845"/>
            <a:ext cx="1454440" cy="353611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7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0166" y="3743685"/>
            <a:ext cx="905608" cy="21277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7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8511" y="3690530"/>
            <a:ext cx="949569" cy="21277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253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740228" y="412749"/>
            <a:ext cx="8531225" cy="1067707"/>
          </a:xfrm>
        </p:spPr>
        <p:txBody>
          <a:bodyPr>
            <a:normAutofit fontScale="90000"/>
          </a:bodyPr>
          <a:lstStyle/>
          <a:p>
            <a:r>
              <a:rPr lang="en-US" sz="2200" dirty="0"/>
              <a:t/>
            </a:r>
            <a:br>
              <a:rPr lang="en-US" sz="2200" dirty="0"/>
            </a:br>
            <a:r>
              <a:rPr lang="en-US" sz="2200" dirty="0"/>
              <a:t>2.2: Cloud Computing and Amazon Web </a:t>
            </a:r>
            <a:r>
              <a:rPr lang="en-US" sz="2200" dirty="0" smtClean="0"/>
              <a:t>Services</a:t>
            </a:r>
            <a:br>
              <a:rPr lang="en-US" sz="2200" dirty="0" smtClean="0"/>
            </a:br>
            <a:r>
              <a:rPr lang="en-US" sz="2200" dirty="0"/>
              <a:t/>
            </a:r>
            <a:br>
              <a:rPr lang="en-US" sz="2200" dirty="0"/>
            </a:br>
            <a:r>
              <a:rPr lang="en-US" sz="2200" dirty="0"/>
              <a:t>Gartner - Infrastructure-as-a-service Magic Quadrant 2013</a:t>
            </a:r>
            <a:r>
              <a:rPr lang="en-US" sz="2400" dirty="0"/>
              <a:t/>
            </a:r>
            <a:br>
              <a:rPr lang="en-US" sz="2400" dirty="0"/>
            </a:br>
            <a:endParaRPr lang="en-US" sz="2400" dirty="0"/>
          </a:p>
        </p:txBody>
      </p:sp>
      <p:pic>
        <p:nvPicPr>
          <p:cNvPr id="3" name="Content Placeholder 2"/>
          <p:cNvPicPr>
            <a:picLocks noGrp="1" noChangeAspect="1"/>
          </p:cNvPicPr>
          <p:nvPr>
            <p:ph idx="4294967295"/>
          </p:nvPr>
        </p:nvPicPr>
        <p:blipFill>
          <a:blip r:embed="rId3"/>
          <a:stretch>
            <a:fillRect/>
          </a:stretch>
        </p:blipFill>
        <p:spPr>
          <a:xfrm>
            <a:off x="3599543" y="1596571"/>
            <a:ext cx="5544457" cy="4958217"/>
          </a:xfrm>
          <a:prstGeom prst="rect">
            <a:avLst/>
          </a:prstGeom>
        </p:spPr>
      </p:pic>
      <p:sp>
        <p:nvSpPr>
          <p:cNvPr id="6" name="Rectangle 5"/>
          <p:cNvSpPr/>
          <p:nvPr/>
        </p:nvSpPr>
        <p:spPr>
          <a:xfrm>
            <a:off x="450153" y="1814286"/>
            <a:ext cx="3415054" cy="3570208"/>
          </a:xfrm>
          <a:prstGeom prst="rect">
            <a:avLst/>
          </a:prstGeom>
        </p:spPr>
        <p:txBody>
          <a:bodyPr wrap="square">
            <a:spAutoFit/>
          </a:bodyPr>
          <a:lstStyle/>
          <a:p>
            <a:r>
              <a:rPr lang="en-US" sz="1600" dirty="0">
                <a:solidFill>
                  <a:srgbClr val="FFFFFF"/>
                </a:solidFill>
                <a:latin typeface="Verdana" panose="020B0604030504040204" pitchFamily="34" charset="0"/>
                <a:ea typeface="Verdana" panose="020B0604030504040204" pitchFamily="34" charset="0"/>
                <a:cs typeface="Verdana" panose="020B0604030504040204" pitchFamily="34" charset="0"/>
              </a:rPr>
              <a:t>AWS is the</a:t>
            </a:r>
          </a:p>
          <a:p>
            <a:r>
              <a:rPr lang="en-US" dirty="0" err="1">
                <a:solidFill>
                  <a:srgbClr val="FFFFFF"/>
                </a:solidFill>
                <a:latin typeface="Verdana" panose="020B0604030504040204" pitchFamily="34" charset="0"/>
                <a:ea typeface="Verdana" panose="020B0604030504040204" pitchFamily="34" charset="0"/>
                <a:cs typeface="Verdana" panose="020B0604030504040204" pitchFamily="34" charset="0"/>
              </a:rPr>
              <a:t>over</a:t>
            </a:r>
            <a:r>
              <a:rPr lang="en-US" dirty="0" err="1">
                <a:latin typeface="Verdana" panose="020B0604030504040204" pitchFamily="34" charset="0"/>
                <a:ea typeface="Verdana" panose="020B0604030504040204" pitchFamily="34" charset="0"/>
                <a:cs typeface="Verdana" panose="020B0604030504040204" pitchFamily="34" charset="0"/>
              </a:rPr>
              <a:t>AWS</a:t>
            </a:r>
            <a:r>
              <a:rPr lang="en-US" dirty="0">
                <a:latin typeface="Verdana" panose="020B0604030504040204" pitchFamily="34" charset="0"/>
                <a:ea typeface="Verdana" panose="020B0604030504040204" pitchFamily="34" charset="0"/>
                <a:cs typeface="Verdana" panose="020B0604030504040204" pitchFamily="34" charset="0"/>
              </a:rPr>
              <a:t> is the</a:t>
            </a:r>
          </a:p>
          <a:p>
            <a:r>
              <a:rPr lang="en-US" dirty="0">
                <a:latin typeface="Verdana" panose="020B0604030504040204" pitchFamily="34" charset="0"/>
                <a:ea typeface="Verdana" panose="020B0604030504040204" pitchFamily="34" charset="0"/>
                <a:cs typeface="Verdana" panose="020B0604030504040204" pitchFamily="34" charset="0"/>
              </a:rPr>
              <a:t>overwhelming market</a:t>
            </a:r>
          </a:p>
          <a:p>
            <a:r>
              <a:rPr lang="en-US" dirty="0">
                <a:latin typeface="Verdana" panose="020B0604030504040204" pitchFamily="34" charset="0"/>
                <a:ea typeface="Verdana" panose="020B0604030504040204" pitchFamily="34" charset="0"/>
                <a:cs typeface="Verdana" panose="020B0604030504040204" pitchFamily="34" charset="0"/>
              </a:rPr>
              <a:t>share leader, with</a:t>
            </a:r>
          </a:p>
          <a:p>
            <a:r>
              <a:rPr lang="en-US" dirty="0">
                <a:latin typeface="Verdana" panose="020B0604030504040204" pitchFamily="34" charset="0"/>
                <a:ea typeface="Verdana" panose="020B0604030504040204" pitchFamily="34" charset="0"/>
                <a:cs typeface="Verdana" panose="020B0604030504040204" pitchFamily="34" charset="0"/>
              </a:rPr>
              <a:t>more than five times</a:t>
            </a:r>
          </a:p>
          <a:p>
            <a:r>
              <a:rPr lang="en-US" dirty="0">
                <a:latin typeface="Verdana" panose="020B0604030504040204" pitchFamily="34" charset="0"/>
                <a:ea typeface="Verdana" panose="020B0604030504040204" pitchFamily="34" charset="0"/>
                <a:cs typeface="Verdana" panose="020B0604030504040204" pitchFamily="34" charset="0"/>
              </a:rPr>
              <a:t>the compute capacity</a:t>
            </a:r>
          </a:p>
          <a:p>
            <a:r>
              <a:rPr lang="en-US" dirty="0">
                <a:latin typeface="Verdana" panose="020B0604030504040204" pitchFamily="34" charset="0"/>
                <a:ea typeface="Verdana" panose="020B0604030504040204" pitchFamily="34" charset="0"/>
                <a:cs typeface="Verdana" panose="020B0604030504040204" pitchFamily="34" charset="0"/>
              </a:rPr>
              <a:t>in use than the</a:t>
            </a:r>
          </a:p>
          <a:p>
            <a:r>
              <a:rPr lang="en-US" dirty="0">
                <a:latin typeface="Verdana" panose="020B0604030504040204" pitchFamily="34" charset="0"/>
                <a:ea typeface="Verdana" panose="020B0604030504040204" pitchFamily="34" charset="0"/>
                <a:cs typeface="Verdana" panose="020B0604030504040204" pitchFamily="34" charset="0"/>
              </a:rPr>
              <a:t>aggregate total of the</a:t>
            </a:r>
          </a:p>
          <a:p>
            <a:r>
              <a:rPr lang="en-US" dirty="0">
                <a:latin typeface="Verdana" panose="020B0604030504040204" pitchFamily="34" charset="0"/>
                <a:ea typeface="Verdana" panose="020B0604030504040204" pitchFamily="34" charset="0"/>
                <a:cs typeface="Verdana" panose="020B0604030504040204" pitchFamily="34" charset="0"/>
              </a:rPr>
              <a:t>other fourteen</a:t>
            </a:r>
          </a:p>
          <a:p>
            <a:r>
              <a:rPr lang="en-US" dirty="0">
                <a:latin typeface="Verdana" panose="020B0604030504040204" pitchFamily="34" charset="0"/>
                <a:ea typeface="Verdana" panose="020B0604030504040204" pitchFamily="34" charset="0"/>
                <a:cs typeface="Verdana" panose="020B0604030504040204" pitchFamily="34" charset="0"/>
              </a:rPr>
              <a:t>providers.”</a:t>
            </a:r>
            <a:endParaRPr lang="en-IN" dirty="0">
              <a:latin typeface="Verdana" panose="020B0604030504040204" pitchFamily="34" charset="0"/>
              <a:ea typeface="Verdana" panose="020B0604030504040204" pitchFamily="34" charset="0"/>
              <a:cs typeface="Verdana" panose="020B0604030504040204" pitchFamily="34" charset="0"/>
            </a:endParaRPr>
          </a:p>
          <a:p>
            <a:r>
              <a:rPr lang="en-US" sz="1600" dirty="0">
                <a:solidFill>
                  <a:srgbClr val="FFFFFF"/>
                </a:solidFill>
                <a:latin typeface="Verdana" panose="020B0604030504040204" pitchFamily="34" charset="0"/>
                <a:ea typeface="Verdana" panose="020B0604030504040204" pitchFamily="34" charset="0"/>
                <a:cs typeface="Verdana" panose="020B0604030504040204" pitchFamily="34" charset="0"/>
              </a:rPr>
              <a:t>aggregate total of the</a:t>
            </a:r>
          </a:p>
          <a:p>
            <a:r>
              <a:rPr lang="en-US" sz="1600" dirty="0">
                <a:solidFill>
                  <a:srgbClr val="FFFFFF"/>
                </a:solidFill>
                <a:latin typeface="Verdana" panose="020B0604030504040204" pitchFamily="34" charset="0"/>
                <a:ea typeface="Verdana" panose="020B0604030504040204" pitchFamily="34" charset="0"/>
                <a:cs typeface="Verdana" panose="020B0604030504040204" pitchFamily="34" charset="0"/>
              </a:rPr>
              <a:t>other fourteen</a:t>
            </a:r>
          </a:p>
          <a:p>
            <a:r>
              <a:rPr lang="en-US" sz="1600" dirty="0">
                <a:solidFill>
                  <a:srgbClr val="FFFFFF"/>
                </a:solidFill>
                <a:latin typeface="Verdana" panose="020B0604030504040204" pitchFamily="34" charset="0"/>
                <a:ea typeface="Verdana" panose="020B0604030504040204" pitchFamily="34" charset="0"/>
                <a:cs typeface="Verdana" panose="020B0604030504040204" pitchFamily="34" charset="0"/>
              </a:rPr>
              <a:t>providers.”</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7984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12750"/>
            <a:ext cx="8531225" cy="855663"/>
          </a:xfrm>
        </p:spPr>
        <p:txBody>
          <a:bodyPr>
            <a:normAutofit/>
          </a:bodyPr>
          <a:lstStyle/>
          <a:p>
            <a:r>
              <a:rPr lang="en-US" sz="2000" dirty="0"/>
              <a:t>2.2: Cloud Computing and Amazon Web </a:t>
            </a:r>
            <a:r>
              <a:rPr lang="en-US" sz="2000" dirty="0" smtClean="0"/>
              <a:t>Services</a:t>
            </a:r>
            <a:br>
              <a:rPr lang="en-US" sz="2000" dirty="0" smtClean="0"/>
            </a:br>
            <a:r>
              <a:rPr lang="en-US" sz="2000" dirty="0"/>
              <a:t/>
            </a:r>
            <a:br>
              <a:rPr lang="en-US" sz="2000" dirty="0"/>
            </a:br>
            <a:r>
              <a:rPr lang="en-US" sz="2000" dirty="0" smtClean="0"/>
              <a:t>	Why </a:t>
            </a:r>
            <a:r>
              <a:rPr lang="en-US" sz="2000" dirty="0"/>
              <a:t>AWS ?</a:t>
            </a:r>
          </a:p>
        </p:txBody>
      </p:sp>
      <p:sp>
        <p:nvSpPr>
          <p:cNvPr id="2" name="Content Placeholder 1"/>
          <p:cNvSpPr>
            <a:spLocks noGrp="1"/>
          </p:cNvSpPr>
          <p:nvPr>
            <p:ph idx="4294967295"/>
          </p:nvPr>
        </p:nvSpPr>
        <p:spPr>
          <a:xfrm>
            <a:off x="298450" y="1495425"/>
            <a:ext cx="8845550" cy="4643438"/>
          </a:xfrm>
        </p:spPr>
        <p:txBody>
          <a:bodyPr/>
          <a:lstStyle/>
          <a:p>
            <a:r>
              <a:rPr lang="en-US" dirty="0"/>
              <a:t>Lower costs with AWS up-front and increase savings as your</a:t>
            </a:r>
          </a:p>
          <a:p>
            <a:pPr marL="0" indent="0">
              <a:buNone/>
            </a:pPr>
            <a:r>
              <a:rPr lang="en-US" dirty="0"/>
              <a:t>   usage grows</a:t>
            </a:r>
            <a:r>
              <a:rPr lang="en-US" dirty="0" smtClean="0"/>
              <a:t>.</a:t>
            </a:r>
          </a:p>
          <a:p>
            <a:pPr marL="0" indent="0">
              <a:buNone/>
            </a:pPr>
            <a:endParaRPr lang="en-US" dirty="0"/>
          </a:p>
          <a:p>
            <a:r>
              <a:rPr lang="en-US" dirty="0"/>
              <a:t>Amazon’s 42nd Price Reduction! Effective April 1, 2014</a:t>
            </a:r>
          </a:p>
          <a:p>
            <a:pPr marL="0" indent="0">
              <a:buNone/>
            </a:pP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40" y="3246237"/>
            <a:ext cx="8458635" cy="2449483"/>
          </a:xfrm>
          <a:prstGeom prst="rect">
            <a:avLst/>
          </a:prstGeom>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504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492369" y="263525"/>
            <a:ext cx="8229600" cy="804863"/>
          </a:xfrm>
        </p:spPr>
        <p:txBody>
          <a:bodyPr vert="horz" lIns="84406" tIns="42203" rIns="84406" bIns="42203" rtlCol="0" anchor="ctr">
            <a:noAutofit/>
          </a:bodyPr>
          <a:lstStyle/>
          <a:p>
            <a:r>
              <a:rPr lang="en-US" sz="2000" dirty="0"/>
              <a:t>2.3: Functionality offered by </a:t>
            </a:r>
            <a:r>
              <a:rPr lang="en-US" sz="2000" dirty="0" smtClean="0"/>
              <a:t>AWS</a:t>
            </a:r>
            <a:br>
              <a:rPr lang="en-US" sz="2000" dirty="0" smtClean="0"/>
            </a:br>
            <a:r>
              <a:rPr lang="en-US" sz="2000" dirty="0"/>
              <a:t/>
            </a:r>
            <a:br>
              <a:rPr lang="en-US" sz="2000" dirty="0"/>
            </a:br>
            <a:r>
              <a:rPr lang="en-US" sz="2000" dirty="0" smtClean="0"/>
              <a:t>	</a:t>
            </a:r>
            <a:r>
              <a:rPr lang="en-US" altLang="en-US" sz="2000" b="1" dirty="0" smtClean="0"/>
              <a:t>Functionality </a:t>
            </a:r>
            <a:r>
              <a:rPr lang="en-US" altLang="en-US" sz="2000" b="1" dirty="0"/>
              <a:t>offered by AWS</a:t>
            </a:r>
          </a:p>
        </p:txBody>
      </p:sp>
      <p:sp>
        <p:nvSpPr>
          <p:cNvPr id="29699" name="Content Placeholder 2"/>
          <p:cNvSpPr>
            <a:spLocks noGrp="1"/>
          </p:cNvSpPr>
          <p:nvPr>
            <p:ph idx="4294967295"/>
          </p:nvPr>
        </p:nvSpPr>
        <p:spPr>
          <a:xfrm>
            <a:off x="609600" y="1248020"/>
            <a:ext cx="7597775" cy="4178300"/>
          </a:xfrm>
        </p:spPr>
        <p:txBody>
          <a:bodyPr/>
          <a:lstStyle/>
          <a:p>
            <a:pPr marL="0" indent="0" algn="ctr">
              <a:buNone/>
            </a:pPr>
            <a:r>
              <a:rPr altLang="en-US" sz="1846" dirty="0"/>
              <a:t>Categories of functionality offered by AWS</a:t>
            </a:r>
          </a:p>
        </p:txBody>
      </p:sp>
      <p:pic>
        <p:nvPicPr>
          <p:cNvPr id="2050" name="Picture 2"/>
          <p:cNvPicPr>
            <a:picLocks noChangeAspect="1" noChangeArrowheads="1"/>
          </p:cNvPicPr>
          <p:nvPr/>
        </p:nvPicPr>
        <p:blipFill>
          <a:blip r:embed="rId3"/>
          <a:srcRect/>
          <a:stretch>
            <a:fillRect/>
          </a:stretch>
        </p:blipFill>
        <p:spPr bwMode="auto">
          <a:xfrm>
            <a:off x="1732085" y="1714500"/>
            <a:ext cx="5750169" cy="3903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970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370" y="5426320"/>
            <a:ext cx="1762858" cy="707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9078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203200"/>
            <a:ext cx="8531225" cy="1117600"/>
          </a:xfrm>
        </p:spPr>
        <p:txBody>
          <a:bodyPr>
            <a:normAutofit/>
          </a:bodyPr>
          <a:lstStyle/>
          <a:p>
            <a:r>
              <a:rPr lang="en-US" sz="2000" dirty="0"/>
              <a:t/>
            </a:r>
            <a:br>
              <a:rPr lang="en-US" sz="2000" dirty="0"/>
            </a:br>
            <a:r>
              <a:rPr lang="en-US" sz="2000" dirty="0"/>
              <a:t>2.4: Difference that distinguishes AWS </a:t>
            </a:r>
            <a:r>
              <a:rPr lang="en-US" sz="2000" dirty="0" smtClean="0"/>
              <a:t/>
            </a:r>
            <a:br>
              <a:rPr lang="en-US" sz="2000" dirty="0" smtClean="0"/>
            </a:br>
            <a:r>
              <a:rPr lang="en-US" sz="2000" dirty="0"/>
              <a:t/>
            </a:r>
            <a:br>
              <a:rPr lang="en-US" sz="2000" dirty="0"/>
            </a:br>
            <a:r>
              <a:rPr lang="en-US" sz="2000" dirty="0" smtClean="0"/>
              <a:t>	Difference </a:t>
            </a:r>
            <a:r>
              <a:rPr lang="en-US" sz="2000" dirty="0" smtClean="0"/>
              <a:t>that distinguishes AWS ?</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Flexible</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marL="0" indent="0">
              <a:buNone/>
            </a:pP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Cost-effective</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Organizations pay only for what they use.</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Scalable and elastic</a:t>
            </a:r>
          </a:p>
          <a:p>
            <a:pPr marL="0" indent="0">
              <a:buNone/>
            </a:pP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Secure</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marL="0" indent="0">
              <a:buNone/>
            </a:pP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Experienced</a:t>
            </a: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264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idx="4294967295"/>
          </p:nvPr>
        </p:nvSpPr>
        <p:spPr>
          <a:xfrm>
            <a:off x="479181" y="203200"/>
            <a:ext cx="8229600" cy="914399"/>
          </a:xfrm>
        </p:spPr>
        <p:txBody>
          <a:bodyPr vert="horz" lIns="84406" tIns="42203" rIns="84406" bIns="42203" rtlCol="0" anchor="ctr">
            <a:noAutofit/>
          </a:bodyPr>
          <a:lstStyle/>
          <a:p>
            <a:r>
              <a:rPr lang="en-US" sz="2000" dirty="0"/>
              <a:t/>
            </a:r>
            <a:br>
              <a:rPr lang="en-US" sz="2000" dirty="0"/>
            </a:br>
            <a:r>
              <a:rPr lang="en-US" sz="2000" dirty="0"/>
              <a:t>2.5: Features of AWS </a:t>
            </a:r>
            <a:r>
              <a:rPr lang="en-US" sz="2000" dirty="0" smtClean="0"/>
              <a:t/>
            </a:r>
            <a:br>
              <a:rPr lang="en-US" sz="2000" dirty="0" smtClean="0"/>
            </a:br>
            <a:r>
              <a:rPr lang="en-US" altLang="en-US" sz="2000" b="1" dirty="0"/>
              <a:t/>
            </a:r>
            <a:br>
              <a:rPr lang="en-US" altLang="en-US" sz="2000" b="1" dirty="0"/>
            </a:br>
            <a:r>
              <a:rPr lang="en-US" altLang="en-US" sz="2000" b="1" dirty="0" smtClean="0"/>
              <a:t>	Features </a:t>
            </a:r>
            <a:r>
              <a:rPr lang="en-US" altLang="en-US" sz="2000" b="1" dirty="0"/>
              <a:t>of AWS</a:t>
            </a:r>
          </a:p>
        </p:txBody>
      </p:sp>
      <p:sp>
        <p:nvSpPr>
          <p:cNvPr id="35843" name="Content Placeholder 2"/>
          <p:cNvSpPr>
            <a:spLocks noGrp="1"/>
          </p:cNvSpPr>
          <p:nvPr>
            <p:ph idx="4294967295"/>
          </p:nvPr>
        </p:nvSpPr>
        <p:spPr>
          <a:xfrm>
            <a:off x="914400" y="1285648"/>
            <a:ext cx="7597775" cy="4178300"/>
          </a:xfrm>
        </p:spPr>
        <p:txBody>
          <a:bodyPr/>
          <a:lstStyle/>
          <a:p>
            <a:r>
              <a:rPr altLang="en-US" sz="1800" dirty="0">
                <a:latin typeface="Verdana" panose="020B0604030504040204" pitchFamily="34" charset="0"/>
                <a:ea typeface="Verdana" panose="020B0604030504040204" pitchFamily="34" charset="0"/>
                <a:cs typeface="Verdana" panose="020B0604030504040204" pitchFamily="34" charset="0"/>
              </a:rPr>
              <a:t>Flexible</a:t>
            </a:r>
          </a:p>
          <a:p>
            <a:pPr lvl="1" defTabSz="844083"/>
            <a:r>
              <a:rPr lang="en-US" alt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AWS enables organizations to use the programming models, operating systems, databases, and architectures with which they are already familiar. </a:t>
            </a:r>
          </a:p>
          <a:p>
            <a:pPr lvl="1" defTabSz="844083"/>
            <a:r>
              <a:rPr lang="en-US" alt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In addition, this flexibility helps organizations mix and match architectures in order to serve their diverse business needs. </a:t>
            </a:r>
            <a:endParaRPr lang="en-US" altLang="en-US"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defTabSz="844083"/>
            <a:endParaRPr lang="en-US" alt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altLang="en-US" sz="1800" dirty="0">
                <a:latin typeface="Verdana" panose="020B0604030504040204" pitchFamily="34" charset="0"/>
                <a:ea typeface="Verdana" panose="020B0604030504040204" pitchFamily="34" charset="0"/>
                <a:cs typeface="Verdana" panose="020B0604030504040204" pitchFamily="34" charset="0"/>
              </a:rPr>
              <a:t>Cost-effective</a:t>
            </a:r>
          </a:p>
          <a:p>
            <a:pPr lvl="1" defTabSz="844083"/>
            <a:r>
              <a:rPr lang="en-US" alt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With AWS, organizations pay only for what they use, without up-front or long-term commitments. </a:t>
            </a:r>
          </a:p>
          <a:p>
            <a:r>
              <a:rPr altLang="en-US" sz="1800" dirty="0">
                <a:latin typeface="Verdana" panose="020B0604030504040204" pitchFamily="34" charset="0"/>
                <a:ea typeface="Verdana" panose="020B0604030504040204" pitchFamily="34" charset="0"/>
                <a:cs typeface="Verdana" panose="020B0604030504040204" pitchFamily="34" charset="0"/>
              </a:rPr>
              <a:t>Scalable and elastic</a:t>
            </a:r>
          </a:p>
          <a:p>
            <a:pPr lvl="1" defTabSz="844083"/>
            <a:r>
              <a:rPr lang="en-US" alt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 Organizations can quickly add and subtract AWS resources to their applications in order to meet customer demand and manage costs. </a:t>
            </a:r>
          </a:p>
        </p:txBody>
      </p:sp>
      <p:pic>
        <p:nvPicPr>
          <p:cNvPr id="3584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987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idx="4294967295"/>
          </p:nvPr>
        </p:nvSpPr>
        <p:spPr>
          <a:xfrm>
            <a:off x="595085" y="219982"/>
            <a:ext cx="8229600" cy="804863"/>
          </a:xfrm>
        </p:spPr>
        <p:txBody>
          <a:bodyPr>
            <a:normAutofit/>
          </a:bodyPr>
          <a:lstStyle/>
          <a:p>
            <a:r>
              <a:rPr lang="en-US" sz="2000" dirty="0"/>
              <a:t>2.5: Features of AWS</a:t>
            </a:r>
            <a:r>
              <a:rPr lang="en-US" altLang="en-US" sz="2000" b="1" dirty="0"/>
              <a:t/>
            </a:r>
            <a:br>
              <a:rPr lang="en-US" altLang="en-US" sz="2000" b="1" dirty="0"/>
            </a:br>
            <a:r>
              <a:rPr lang="en-US" altLang="en-US" sz="2000" b="1" dirty="0"/>
              <a:t>Features of Amazon – contd.</a:t>
            </a:r>
            <a:endParaRPr lang="en-US" altLang="en-US" sz="2000" dirty="0"/>
          </a:p>
        </p:txBody>
      </p:sp>
      <p:sp>
        <p:nvSpPr>
          <p:cNvPr id="37891" name="Content Placeholder 2"/>
          <p:cNvSpPr>
            <a:spLocks noGrp="1"/>
          </p:cNvSpPr>
          <p:nvPr>
            <p:ph idx="4294967295"/>
          </p:nvPr>
        </p:nvSpPr>
        <p:spPr>
          <a:xfrm>
            <a:off x="479181" y="1205593"/>
            <a:ext cx="7597775" cy="4178300"/>
          </a:xfrm>
        </p:spPr>
        <p:txBody>
          <a:bodyPr/>
          <a:lstStyle/>
          <a:p>
            <a:r>
              <a:rPr altLang="en-US" dirty="0">
                <a:latin typeface="Verdana" panose="020B0604030504040204" pitchFamily="34" charset="0"/>
                <a:ea typeface="Verdana" panose="020B0604030504040204" pitchFamily="34" charset="0"/>
                <a:cs typeface="Verdana" panose="020B0604030504040204" pitchFamily="34" charset="0"/>
              </a:rPr>
              <a:t>Secure </a:t>
            </a:r>
          </a:p>
          <a:p>
            <a:pPr lvl="1" defTabSz="844083"/>
            <a:r>
              <a:rPr lang="en-US" altLang="en-US" dirty="0">
                <a:solidFill>
                  <a:schemeClr val="tx1"/>
                </a:solidFill>
                <a:latin typeface="Verdana" panose="020B0604030504040204" pitchFamily="34" charset="0"/>
                <a:ea typeface="Verdana" panose="020B0604030504040204" pitchFamily="34" charset="0"/>
                <a:cs typeface="Verdana" panose="020B0604030504040204" pitchFamily="34" charset="0"/>
              </a:rPr>
              <a:t>In order to provide end-to-end security and end-to-end privacy, AWS builds services in accordance with security best practices, provides the appropriate security features in those services, and documents how to use those features. </a:t>
            </a:r>
            <a:endParaRPr lang="en-US" alt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defTabSz="844083"/>
            <a:endParaRPr lang="en-US" alt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altLang="en-US" dirty="0">
                <a:latin typeface="Verdana" panose="020B0604030504040204" pitchFamily="34" charset="0"/>
                <a:ea typeface="Verdana" panose="020B0604030504040204" pitchFamily="34" charset="0"/>
                <a:cs typeface="Verdana" panose="020B0604030504040204" pitchFamily="34" charset="0"/>
              </a:rPr>
              <a:t>Experienced </a:t>
            </a:r>
          </a:p>
          <a:p>
            <a:pPr lvl="1" defTabSz="844083"/>
            <a:r>
              <a:rPr lang="en-US" altLang="en-US" dirty="0">
                <a:solidFill>
                  <a:schemeClr val="tx1"/>
                </a:solidFill>
                <a:latin typeface="Verdana" panose="020B0604030504040204" pitchFamily="34" charset="0"/>
                <a:ea typeface="Verdana" panose="020B0604030504040204" pitchFamily="34" charset="0"/>
                <a:cs typeface="Verdana" panose="020B0604030504040204" pitchFamily="34" charset="0"/>
              </a:rPr>
              <a:t>When using AWS, organizations can leverage Amazon’s more than fifteen years of experience delivering large-scale, global infrastructure in a reliable, secure fashion</a:t>
            </a:r>
            <a:r>
              <a:rPr lang="en-US" alt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endParaRPr alt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445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188685" y="219983"/>
            <a:ext cx="8229600" cy="804863"/>
          </a:xfrm>
        </p:spPr>
        <p:txBody>
          <a:bodyPr vert="horz" lIns="84406" tIns="42203" rIns="84406" bIns="42203" rtlCol="0" anchor="ctr">
            <a:noAutofit/>
          </a:bodyPr>
          <a:lstStyle/>
          <a:p>
            <a:pPr lvl="1" algn="l" defTabSz="914342" rtl="0">
              <a:lnSpc>
                <a:spcPct val="85000"/>
              </a:lnSpc>
              <a:spcBef>
                <a:spcPct val="0"/>
              </a:spcBef>
            </a:pPr>
            <a:r>
              <a:rPr lang="en-US" sz="2000" dirty="0">
                <a:solidFill>
                  <a:srgbClr val="0070C0"/>
                </a:solidFill>
              </a:rPr>
              <a:t>2:6: Different AWS web services in Cloud </a:t>
            </a:r>
            <a:br>
              <a:rPr lang="en-US" sz="2000" dirty="0">
                <a:solidFill>
                  <a:srgbClr val="0070C0"/>
                </a:solidFill>
              </a:rPr>
            </a:br>
            <a:r>
              <a:rPr lang="en-US" sz="2000" b="1" kern="1200" dirty="0">
                <a:solidFill>
                  <a:srgbClr val="0070C0"/>
                </a:solidFill>
                <a:latin typeface="Verdana" panose="020B0604030504040204" pitchFamily="34" charset="0"/>
                <a:ea typeface="Verdana" panose="020B0604030504040204" pitchFamily="34" charset="0"/>
                <a:cs typeface="Verdana" panose="020B0604030504040204" pitchFamily="34" charset="0"/>
              </a:rPr>
              <a:t>Different AWS web services in Cloud </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30300" y="1068388"/>
            <a:ext cx="8013700" cy="4533900"/>
          </a:xfrm>
        </p:spPr>
      </p:pic>
      <p:pic>
        <p:nvPicPr>
          <p:cNvPr id="3994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216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55645" y="412750"/>
            <a:ext cx="8531225" cy="855663"/>
          </a:xfrm>
        </p:spPr>
        <p:txBody>
          <a:bodyPr>
            <a:normAutofit/>
          </a:bodyPr>
          <a:lstStyle/>
          <a:p>
            <a:r>
              <a:rPr lang="en-US" sz="2000" dirty="0"/>
              <a:t>2.7: Global Infrastructure</a:t>
            </a:r>
            <a:br>
              <a:rPr lang="en-US" sz="2000" dirty="0"/>
            </a:br>
            <a:r>
              <a:rPr lang="en-US" sz="2000" dirty="0"/>
              <a:t>Perspective on Scaling</a:t>
            </a:r>
          </a:p>
        </p:txBody>
      </p:sp>
      <p:sp>
        <p:nvSpPr>
          <p:cNvPr id="2" name="Content Placeholder 1"/>
          <p:cNvSpPr>
            <a:spLocks noGrp="1"/>
          </p:cNvSpPr>
          <p:nvPr>
            <p:ph idx="4294967295"/>
          </p:nvPr>
        </p:nvSpPr>
        <p:spPr>
          <a:xfrm>
            <a:off x="298450" y="1495425"/>
            <a:ext cx="8845550" cy="4643438"/>
          </a:xfrm>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On average, AWS adds enough</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new server capacity every day </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to support  Amazon’s global </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infrastructure when it was </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a $7B   business (2004)</a:t>
            </a:r>
          </a:p>
        </p:txBody>
      </p:sp>
      <p:pic>
        <p:nvPicPr>
          <p:cNvPr id="3" name="Picture 2"/>
          <p:cNvPicPr>
            <a:picLocks noChangeAspect="1"/>
          </p:cNvPicPr>
          <p:nvPr/>
        </p:nvPicPr>
        <p:blipFill>
          <a:blip r:embed="rId3"/>
          <a:stretch>
            <a:fillRect/>
          </a:stretch>
        </p:blipFill>
        <p:spPr>
          <a:xfrm>
            <a:off x="4721258" y="1804040"/>
            <a:ext cx="4356900" cy="4025201"/>
          </a:xfrm>
          <a:prstGeom prst="rect">
            <a:avLst/>
          </a:prstGeom>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966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77371" y="412750"/>
            <a:ext cx="8153854"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Lesson Objectives</a:t>
            </a:r>
          </a:p>
        </p:txBody>
      </p:sp>
      <p:sp>
        <p:nvSpPr>
          <p:cNvPr id="4" name="Content Placeholder 3"/>
          <p:cNvSpPr>
            <a:spLocks noGrp="1"/>
          </p:cNvSpPr>
          <p:nvPr>
            <p:ph idx="4294967295"/>
          </p:nvPr>
        </p:nvSpPr>
        <p:spPr>
          <a:xfrm>
            <a:off x="711199" y="1495425"/>
            <a:ext cx="6778171"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will learn</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Introduction to AWS </a:t>
            </a:r>
          </a:p>
          <a:p>
            <a:pPr lvl="1"/>
            <a:r>
              <a:rPr lang="en-US" sz="1600" dirty="0">
                <a:latin typeface="Verdana" panose="020B0604030504040204" pitchFamily="34" charset="0"/>
                <a:ea typeface="Verdana" panose="020B0604030504040204" pitchFamily="34" charset="0"/>
                <a:cs typeface="Verdana" panose="020B0604030504040204" pitchFamily="34" charset="0"/>
              </a:rPr>
              <a:t>Cloud Computing and Amazon Web </a:t>
            </a:r>
            <a:r>
              <a:rPr lang="en-US" sz="1600" dirty="0" smtClean="0">
                <a:latin typeface="Verdana" panose="020B0604030504040204" pitchFamily="34" charset="0"/>
                <a:ea typeface="Verdana" panose="020B0604030504040204" pitchFamily="34" charset="0"/>
                <a:cs typeface="Verdana" panose="020B0604030504040204" pitchFamily="34" charset="0"/>
              </a:rPr>
              <a:t>Services</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Functionality offered by </a:t>
            </a:r>
            <a:r>
              <a:rPr lang="en-US" sz="1600" dirty="0" smtClean="0">
                <a:latin typeface="Verdana" panose="020B0604030504040204" pitchFamily="34" charset="0"/>
                <a:ea typeface="Verdana" panose="020B0604030504040204" pitchFamily="34" charset="0"/>
                <a:cs typeface="Verdana" panose="020B0604030504040204" pitchFamily="34" charset="0"/>
              </a:rPr>
              <a:t>AWS</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The Differences that Distinguish </a:t>
            </a:r>
            <a:r>
              <a:rPr lang="en-US" sz="1600" dirty="0" smtClean="0">
                <a:latin typeface="Verdana" panose="020B0604030504040204" pitchFamily="34" charset="0"/>
                <a:ea typeface="Verdana" panose="020B0604030504040204" pitchFamily="34" charset="0"/>
                <a:cs typeface="Verdana" panose="020B0604030504040204" pitchFamily="34" charset="0"/>
              </a:rPr>
              <a:t>AWS</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Features of AWS service</a:t>
            </a:r>
          </a:p>
          <a:p>
            <a:pPr lvl="1"/>
            <a:r>
              <a:rPr lang="en-US" sz="1600" dirty="0">
                <a:latin typeface="Verdana" panose="020B0604030504040204" pitchFamily="34" charset="0"/>
                <a:ea typeface="Verdana" panose="020B0604030504040204" pitchFamily="34" charset="0"/>
                <a:cs typeface="Verdana" panose="020B0604030504040204" pitchFamily="34" charset="0"/>
              </a:rPr>
              <a:t>Different AWS web services in Cloud </a:t>
            </a:r>
          </a:p>
          <a:p>
            <a:pPr lvl="1"/>
            <a:r>
              <a:rPr lang="en-US" sz="1600" dirty="0">
                <a:latin typeface="Verdana" panose="020B0604030504040204" pitchFamily="34" charset="0"/>
                <a:ea typeface="Verdana" panose="020B0604030504040204" pitchFamily="34" charset="0"/>
                <a:cs typeface="Verdana" panose="020B0604030504040204" pitchFamily="34" charset="0"/>
              </a:rPr>
              <a:t>AWS global infrastructure</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479181" y="321583"/>
            <a:ext cx="8229600" cy="804863"/>
          </a:xfrm>
        </p:spPr>
        <p:txBody>
          <a:bodyPr vert="horz" lIns="84406" tIns="42203" rIns="84406" bIns="42203" rtlCol="0" anchor="ctr">
            <a:noAutofit/>
          </a:bodyPr>
          <a:lstStyle/>
          <a:p>
            <a:pPr lvl="1" algn="l" defTabSz="914342" rtl="0">
              <a:lnSpc>
                <a:spcPct val="85000"/>
              </a:lnSpc>
              <a:spcBef>
                <a:spcPct val="0"/>
              </a:spcBef>
            </a:pPr>
            <a:r>
              <a:rPr lang="en-US" sz="1200" dirty="0">
                <a:solidFill>
                  <a:srgbClr val="0070C0"/>
                </a:solidFill>
              </a:rPr>
              <a:t>2.7: Global Infrastructure</a:t>
            </a:r>
            <a:r>
              <a:rPr lang="en-US" sz="3200" b="1" kern="1200" dirty="0">
                <a:solidFill>
                  <a:srgbClr val="0070C0"/>
                </a:solidFill>
                <a:latin typeface="+mj-lt"/>
                <a:ea typeface="+mj-ea"/>
                <a:cs typeface="+mj-cs"/>
              </a:rPr>
              <a:t/>
            </a:r>
            <a:br>
              <a:rPr lang="en-US" sz="3200" b="1" kern="1200" dirty="0">
                <a:solidFill>
                  <a:srgbClr val="0070C0"/>
                </a:solidFill>
                <a:latin typeface="+mj-lt"/>
                <a:ea typeface="+mj-ea"/>
                <a:cs typeface="+mj-cs"/>
              </a:rPr>
            </a:br>
            <a:r>
              <a:rPr lang="en-US" sz="2000" b="1" kern="1200" dirty="0">
                <a:solidFill>
                  <a:srgbClr val="0070C0"/>
                </a:solidFill>
                <a:latin typeface="Verdana" panose="020B0604030504040204" pitchFamily="34" charset="0"/>
                <a:ea typeface="Verdana" panose="020B0604030504040204" pitchFamily="34" charset="0"/>
                <a:cs typeface="Verdana" panose="020B0604030504040204" pitchFamily="34" charset="0"/>
              </a:rPr>
              <a:t>AWS ( Global Infrastructure )</a:t>
            </a:r>
          </a:p>
        </p:txBody>
      </p:sp>
      <p:sp>
        <p:nvSpPr>
          <p:cNvPr id="2" name="Content Placeholder 1"/>
          <p:cNvSpPr>
            <a:spLocks noGrp="1"/>
          </p:cNvSpPr>
          <p:nvPr>
            <p:ph idx="4294967295"/>
          </p:nvPr>
        </p:nvSpPr>
        <p:spPr>
          <a:xfrm>
            <a:off x="420495" y="1646692"/>
            <a:ext cx="3643086" cy="1765300"/>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Till Dec 2017 </a:t>
            </a:r>
          </a:p>
          <a:p>
            <a:pPr lvl="1"/>
            <a:r>
              <a:rPr lang="en-US" sz="1600" dirty="0">
                <a:latin typeface="Verdana" panose="020B0604030504040204" pitchFamily="34" charset="0"/>
                <a:ea typeface="Verdana" panose="020B0604030504040204" pitchFamily="34" charset="0"/>
                <a:cs typeface="Verdana" panose="020B0604030504040204" pitchFamily="34" charset="0"/>
              </a:rPr>
              <a:t>Total Regions are 16</a:t>
            </a:r>
          </a:p>
          <a:p>
            <a:pPr lvl="1"/>
            <a:r>
              <a:rPr lang="en-US" sz="1600" dirty="0">
                <a:latin typeface="Verdana" panose="020B0604030504040204" pitchFamily="34" charset="0"/>
                <a:ea typeface="Verdana" panose="020B0604030504040204" pitchFamily="34" charset="0"/>
                <a:cs typeface="Verdana" panose="020B0604030504040204" pitchFamily="34" charset="0"/>
              </a:rPr>
              <a:t>Total Available Zones are 44</a:t>
            </a:r>
          </a:p>
          <a:p>
            <a:pPr lvl="1"/>
            <a:r>
              <a:rPr lang="en-US" sz="1600" dirty="0">
                <a:latin typeface="Verdana" panose="020B0604030504040204" pitchFamily="34" charset="0"/>
                <a:ea typeface="Verdana" panose="020B0604030504040204" pitchFamily="34" charset="0"/>
                <a:cs typeface="Verdana" panose="020B0604030504040204" pitchFamily="34" charset="0"/>
              </a:rPr>
              <a:t>Total Edged Zones  are 96   </a:t>
            </a:r>
          </a:p>
        </p:txBody>
      </p:sp>
      <p:pic>
        <p:nvPicPr>
          <p:cNvPr id="3994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Image result for different R, AZ in AWS"/>
          <p:cNvPicPr/>
          <p:nvPr/>
        </p:nvPicPr>
        <p:blipFill>
          <a:blip r:embed="rId4">
            <a:extLst>
              <a:ext uri="{28A0092B-C50C-407E-A947-70E740481C1C}">
                <a14:useLocalDpi xmlns:a14="http://schemas.microsoft.com/office/drawing/2010/main" val="0"/>
              </a:ext>
            </a:extLst>
          </a:blip>
          <a:srcRect/>
          <a:stretch>
            <a:fillRect/>
          </a:stretch>
        </p:blipFill>
        <p:spPr bwMode="auto">
          <a:xfrm>
            <a:off x="4120633" y="1296968"/>
            <a:ext cx="5023367" cy="3969095"/>
          </a:xfrm>
          <a:prstGeom prst="rect">
            <a:avLst/>
          </a:prstGeom>
          <a:noFill/>
          <a:ln>
            <a:noFill/>
          </a:ln>
        </p:spPr>
      </p:pic>
    </p:spTree>
    <p:extLst>
      <p:ext uri="{BB962C8B-B14F-4D97-AF65-F5344CB8AC3E}">
        <p14:creationId xmlns:p14="http://schemas.microsoft.com/office/powerpoint/2010/main" val="3596517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479181" y="307067"/>
            <a:ext cx="8229600" cy="804863"/>
          </a:xfrm>
        </p:spPr>
        <p:txBody>
          <a:bodyPr vert="horz" lIns="84406" tIns="42203" rIns="84406" bIns="42203" rtlCol="0" anchor="ctr">
            <a:noAutofit/>
          </a:bodyPr>
          <a:lstStyle/>
          <a:p>
            <a:pPr lvl="1" algn="l" defTabSz="914342" rtl="0">
              <a:lnSpc>
                <a:spcPct val="85000"/>
              </a:lnSpc>
              <a:spcBef>
                <a:spcPct val="0"/>
              </a:spcBef>
            </a:pPr>
            <a:r>
              <a:rPr lang="en-US" sz="2000" dirty="0">
                <a:solidFill>
                  <a:srgbClr val="0070C0"/>
                </a:solidFill>
                <a:latin typeface="+mn-lt"/>
              </a:rPr>
              <a:t>2.7: Global Infrastructure</a:t>
            </a:r>
            <a:r>
              <a:rPr lang="en-US" sz="2000" b="1" kern="1200" dirty="0">
                <a:solidFill>
                  <a:srgbClr val="0070C0"/>
                </a:solidFill>
                <a:latin typeface="+mn-lt"/>
                <a:ea typeface="+mj-ea"/>
                <a:cs typeface="+mj-cs"/>
              </a:rPr>
              <a:t/>
            </a:r>
            <a:br>
              <a:rPr lang="en-US" sz="2000" b="1" kern="1200" dirty="0">
                <a:solidFill>
                  <a:srgbClr val="0070C0"/>
                </a:solidFill>
                <a:latin typeface="+mn-lt"/>
                <a:ea typeface="+mj-ea"/>
                <a:cs typeface="+mj-cs"/>
              </a:rPr>
            </a:br>
            <a:r>
              <a:rPr lang="en-US" sz="2000" b="1" kern="1200" dirty="0">
                <a:solidFill>
                  <a:srgbClr val="0070C0"/>
                </a:solidFill>
                <a:latin typeface="+mn-lt"/>
                <a:ea typeface="Verdana" panose="020B0604030504040204" pitchFamily="34" charset="0"/>
                <a:cs typeface="Verdana" panose="020B0604030504040204" pitchFamily="34" charset="0"/>
              </a:rPr>
              <a:t>AWS ( Global Infrastructure )</a:t>
            </a:r>
          </a:p>
        </p:txBody>
      </p:sp>
      <p:sp>
        <p:nvSpPr>
          <p:cNvPr id="2" name="Content Placeholder 1"/>
          <p:cNvSpPr>
            <a:spLocks noGrp="1"/>
          </p:cNvSpPr>
          <p:nvPr>
            <p:ph idx="4294967295"/>
          </p:nvPr>
        </p:nvSpPr>
        <p:spPr>
          <a:xfrm>
            <a:off x="479181" y="1698171"/>
            <a:ext cx="3341932" cy="3699329"/>
          </a:xfrm>
        </p:spPr>
        <p:txBody>
          <a:bodyPr>
            <a:normAutofit fontScale="25000" lnSpcReduction="20000"/>
          </a:bodyPr>
          <a:lstStyle/>
          <a:p>
            <a:r>
              <a:rPr lang="en-US" sz="7200" dirty="0">
                <a:latin typeface="Verdana" panose="020B0604030504040204" pitchFamily="34" charset="0"/>
                <a:ea typeface="Verdana" panose="020B0604030504040204" pitchFamily="34" charset="0"/>
                <a:cs typeface="Verdana" panose="020B0604030504040204" pitchFamily="34" charset="0"/>
              </a:rPr>
              <a:t>Region :-</a:t>
            </a:r>
          </a:p>
          <a:p>
            <a:pPr lvl="1"/>
            <a:r>
              <a:rPr lang="en-US" sz="6400" dirty="0">
                <a:latin typeface="Verdana" panose="020B0604030504040204" pitchFamily="34" charset="0"/>
                <a:ea typeface="Verdana" panose="020B0604030504040204" pitchFamily="34" charset="0"/>
                <a:cs typeface="Verdana" panose="020B0604030504040204" pitchFamily="34" charset="0"/>
              </a:rPr>
              <a:t>It is a Geographical area .</a:t>
            </a:r>
          </a:p>
          <a:p>
            <a:pPr lvl="1"/>
            <a:r>
              <a:rPr lang="en-US" sz="6400" dirty="0">
                <a:latin typeface="Verdana" panose="020B0604030504040204" pitchFamily="34" charset="0"/>
                <a:ea typeface="Verdana" panose="020B0604030504040204" pitchFamily="34" charset="0"/>
                <a:cs typeface="Verdana" panose="020B0604030504040204" pitchFamily="34" charset="0"/>
              </a:rPr>
              <a:t>Each region consists of 2 </a:t>
            </a:r>
          </a:p>
          <a:p>
            <a:pPr lvl="1"/>
            <a:r>
              <a:rPr lang="en-US" sz="6400" dirty="0">
                <a:latin typeface="Verdana" panose="020B0604030504040204" pitchFamily="34" charset="0"/>
                <a:ea typeface="Verdana" panose="020B0604030504040204" pitchFamily="34" charset="0"/>
                <a:cs typeface="Verdana" panose="020B0604030504040204" pitchFamily="34" charset="0"/>
              </a:rPr>
              <a:t>    or more AZ(Availability Zones)</a:t>
            </a:r>
          </a:p>
          <a:p>
            <a:r>
              <a:rPr lang="en-US" sz="7200" dirty="0">
                <a:latin typeface="Verdana" panose="020B0604030504040204" pitchFamily="34" charset="0"/>
                <a:ea typeface="Verdana" panose="020B0604030504040204" pitchFamily="34" charset="0"/>
                <a:cs typeface="Verdana" panose="020B0604030504040204" pitchFamily="34" charset="0"/>
              </a:rPr>
              <a:t>AZ :-</a:t>
            </a:r>
          </a:p>
          <a:p>
            <a:pPr marL="0" indent="0">
              <a:buNone/>
            </a:pPr>
            <a:r>
              <a:rPr lang="en-US" sz="6400" dirty="0">
                <a:latin typeface="Verdana" panose="020B0604030504040204" pitchFamily="34" charset="0"/>
                <a:ea typeface="Verdana" panose="020B0604030504040204" pitchFamily="34" charset="0"/>
                <a:cs typeface="Verdana" panose="020B0604030504040204" pitchFamily="34" charset="0"/>
              </a:rPr>
              <a:t>Each AZ is nothing but the data center   .</a:t>
            </a:r>
          </a:p>
          <a:p>
            <a:r>
              <a:rPr lang="en-US" sz="7200" dirty="0">
                <a:latin typeface="Verdana" panose="020B0604030504040204" pitchFamily="34" charset="0"/>
                <a:ea typeface="Verdana" panose="020B0604030504040204" pitchFamily="34" charset="0"/>
                <a:cs typeface="Verdana" panose="020B0604030504040204" pitchFamily="34" charset="0"/>
              </a:rPr>
              <a:t>EL :-</a:t>
            </a:r>
          </a:p>
          <a:p>
            <a:pPr marL="0" indent="0">
              <a:buNone/>
            </a:pPr>
            <a:r>
              <a:rPr lang="en-US" sz="6400" dirty="0">
                <a:latin typeface="Verdana" panose="020B0604030504040204" pitchFamily="34" charset="0"/>
                <a:ea typeface="Verdana" panose="020B0604030504040204" pitchFamily="34" charset="0"/>
                <a:cs typeface="Verdana" panose="020B0604030504040204" pitchFamily="34" charset="0"/>
              </a:rPr>
              <a:t>Edge Location are AWS endpoint where for caching contents   .</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a:t>
            </a:r>
          </a:p>
        </p:txBody>
      </p:sp>
      <p:pic>
        <p:nvPicPr>
          <p:cNvPr id="3994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3855904" y="1297531"/>
            <a:ext cx="5193535" cy="4662593"/>
          </a:xfrm>
          <a:prstGeom prst="rect">
            <a:avLst/>
          </a:prstGeom>
          <a:noFill/>
          <a:ln>
            <a:noFill/>
          </a:ln>
        </p:spPr>
      </p:pic>
    </p:spTree>
    <p:extLst>
      <p:ext uri="{BB962C8B-B14F-4D97-AF65-F5344CB8AC3E}">
        <p14:creationId xmlns:p14="http://schemas.microsoft.com/office/powerpoint/2010/main" val="1429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9181" y="412750"/>
            <a:ext cx="8531225" cy="855663"/>
          </a:xfrm>
        </p:spPr>
        <p:txBody>
          <a:bodyPr>
            <a:normAutofit/>
          </a:bodyPr>
          <a:lstStyle/>
          <a:p>
            <a:r>
              <a:rPr lang="en-US" sz="2000" dirty="0"/>
              <a:t>Summary</a:t>
            </a:r>
          </a:p>
        </p:txBody>
      </p:sp>
      <p:sp>
        <p:nvSpPr>
          <p:cNvPr id="4" name="Content Placeholder 3"/>
          <p:cNvSpPr>
            <a:spLocks noGrp="1"/>
          </p:cNvSpPr>
          <p:nvPr>
            <p:ph idx="4294967295"/>
          </p:nvPr>
        </p:nvSpPr>
        <p:spPr>
          <a:xfrm>
            <a:off x="986972" y="1466396"/>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have learnt:</a:t>
            </a:r>
          </a:p>
          <a:p>
            <a:pPr lvl="1"/>
            <a:r>
              <a:rPr lang="en-US" dirty="0">
                <a:latin typeface="Verdana" panose="020B0604030504040204" pitchFamily="34" charset="0"/>
                <a:ea typeface="Verdana" panose="020B0604030504040204" pitchFamily="34" charset="0"/>
                <a:cs typeface="Verdana" panose="020B0604030504040204" pitchFamily="34" charset="0"/>
              </a:rPr>
              <a:t>Introduction to AWS </a:t>
            </a:r>
          </a:p>
          <a:p>
            <a:pPr lvl="1"/>
            <a:r>
              <a:rPr lang="en-US" dirty="0">
                <a:latin typeface="Verdana" panose="020B0604030504040204" pitchFamily="34" charset="0"/>
                <a:ea typeface="Verdana" panose="020B0604030504040204" pitchFamily="34" charset="0"/>
                <a:cs typeface="Verdana" panose="020B0604030504040204" pitchFamily="34" charset="0"/>
              </a:rPr>
              <a:t>Cloud Computing and Amazon Web Services</a:t>
            </a:r>
          </a:p>
          <a:p>
            <a:pPr lvl="1"/>
            <a:r>
              <a:rPr lang="en-US" dirty="0">
                <a:latin typeface="Verdana" panose="020B0604030504040204" pitchFamily="34" charset="0"/>
                <a:ea typeface="Verdana" panose="020B0604030504040204" pitchFamily="34" charset="0"/>
                <a:cs typeface="Verdana" panose="020B0604030504040204" pitchFamily="34" charset="0"/>
              </a:rPr>
              <a:t>Functionality offered by AWS</a:t>
            </a:r>
          </a:p>
          <a:p>
            <a:pPr lvl="1"/>
            <a:r>
              <a:rPr lang="en-US" dirty="0">
                <a:latin typeface="Verdana" panose="020B0604030504040204" pitchFamily="34" charset="0"/>
                <a:ea typeface="Verdana" panose="020B0604030504040204" pitchFamily="34" charset="0"/>
                <a:cs typeface="Verdana" panose="020B0604030504040204" pitchFamily="34" charset="0"/>
              </a:rPr>
              <a:t>The Differences that Distinguish AWS</a:t>
            </a:r>
          </a:p>
          <a:p>
            <a:pPr lvl="1"/>
            <a:r>
              <a:rPr lang="en-US" dirty="0">
                <a:latin typeface="Verdana" panose="020B0604030504040204" pitchFamily="34" charset="0"/>
                <a:ea typeface="Verdana" panose="020B0604030504040204" pitchFamily="34" charset="0"/>
                <a:cs typeface="Verdana" panose="020B0604030504040204" pitchFamily="34" charset="0"/>
              </a:rPr>
              <a:t>Features of AWS service</a:t>
            </a:r>
          </a:p>
          <a:p>
            <a:pPr lvl="1"/>
            <a:r>
              <a:rPr lang="en-US" dirty="0">
                <a:latin typeface="Verdana" panose="020B0604030504040204" pitchFamily="34" charset="0"/>
                <a:ea typeface="Verdana" panose="020B0604030504040204" pitchFamily="34" charset="0"/>
                <a:cs typeface="Verdana" panose="020B0604030504040204" pitchFamily="34" charset="0"/>
              </a:rPr>
              <a:t>Different AWS web services in Cloud </a:t>
            </a:r>
          </a:p>
          <a:p>
            <a:pPr lvl="1"/>
            <a:r>
              <a:rPr lang="en-US" dirty="0">
                <a:latin typeface="Verdana" panose="020B0604030504040204" pitchFamily="34" charset="0"/>
                <a:ea typeface="Verdana" panose="020B0604030504040204" pitchFamily="34" charset="0"/>
                <a:cs typeface="Verdana" panose="020B0604030504040204" pitchFamily="34" charset="0"/>
              </a:rPr>
              <a:t>AWS global infrastructure</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0413" y="340178"/>
            <a:ext cx="8531225" cy="855663"/>
          </a:xfrm>
        </p:spPr>
        <p:txBody>
          <a:bodyPr>
            <a:normAutofit/>
          </a:bodyPr>
          <a:lstStyle/>
          <a:p>
            <a:r>
              <a:rPr lang="en-US" sz="2000" dirty="0"/>
              <a:t>Review – Questions</a:t>
            </a:r>
          </a:p>
        </p:txBody>
      </p:sp>
      <p:sp>
        <p:nvSpPr>
          <p:cNvPr id="4" name="Content Placeholder 3"/>
          <p:cNvSpPr>
            <a:spLocks noGrp="1"/>
          </p:cNvSpPr>
          <p:nvPr>
            <p:ph idx="4294967295"/>
          </p:nvPr>
        </p:nvSpPr>
        <p:spPr>
          <a:xfrm>
            <a:off x="595085" y="1495425"/>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Question 1:   Using AWS, you can demand compute power, storage, and other services in minutes .</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Option 1 : True</a:t>
            </a:r>
          </a:p>
          <a:p>
            <a:pPr lvl="1"/>
            <a:r>
              <a:rPr lang="en-US" sz="1600" dirty="0">
                <a:latin typeface="Verdana" panose="020B0604030504040204" pitchFamily="34" charset="0"/>
                <a:ea typeface="Verdana" panose="020B0604030504040204" pitchFamily="34" charset="0"/>
                <a:cs typeface="Verdana" panose="020B0604030504040204" pitchFamily="34" charset="0"/>
              </a:rPr>
              <a:t>Option 2 : False</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Question 2 : _________ in AWS represents the Data center.</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06610" y="441779"/>
            <a:ext cx="8531225" cy="855663"/>
          </a:xfrm>
        </p:spPr>
        <p:txBody>
          <a:bodyPr>
            <a:normAutofit/>
          </a:bodyPr>
          <a:lstStyle/>
          <a:p>
            <a:r>
              <a:rPr lang="en-US" sz="2000" dirty="0"/>
              <a:t>Review – Questions</a:t>
            </a:r>
          </a:p>
        </p:txBody>
      </p:sp>
      <p:sp>
        <p:nvSpPr>
          <p:cNvPr id="4" name="Content Placeholder 3"/>
          <p:cNvSpPr>
            <a:spLocks noGrp="1"/>
          </p:cNvSpPr>
          <p:nvPr>
            <p:ph idx="4294967295"/>
          </p:nvPr>
        </p:nvSpPr>
        <p:spPr>
          <a:xfrm>
            <a:off x="479181" y="1509940"/>
            <a:ext cx="6888163" cy="4643438"/>
          </a:xfrm>
        </p:spPr>
        <p:txBody>
          <a:bodyPr/>
          <a:lstStyle/>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3: _________ in AWS represents the geographical area.</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5: Which of the following is not an AWS service</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1 : EBS</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1 : PAAS</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2 : EC2</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3 : S3</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783772" y="325665"/>
            <a:ext cx="8531225" cy="855663"/>
          </a:xfrm>
        </p:spPr>
        <p:txBody>
          <a:bodyPr>
            <a:normAutofit/>
          </a:bodyPr>
          <a:lstStyle/>
          <a:p>
            <a:r>
              <a:rPr lang="en-US" sz="2000" dirty="0"/>
              <a:t>Introduction To AWS </a:t>
            </a:r>
          </a:p>
        </p:txBody>
      </p:sp>
      <p:sp>
        <p:nvSpPr>
          <p:cNvPr id="2" name="Content Placeholder 1"/>
          <p:cNvSpPr>
            <a:spLocks noGrp="1"/>
          </p:cNvSpPr>
          <p:nvPr>
            <p:ph idx="4294967295"/>
          </p:nvPr>
        </p:nvSpPr>
        <p:spPr>
          <a:xfrm>
            <a:off x="298450" y="1495425"/>
            <a:ext cx="8845550" cy="4643438"/>
          </a:xfrm>
        </p:spPr>
        <p:txBody>
          <a:bodyPr/>
          <a:lstStyle/>
          <a:p>
            <a:r>
              <a:rPr lang="en-US" dirty="0"/>
              <a:t>Amazon Web Service (AWS) is a secure Cloud Service platform.</a:t>
            </a:r>
          </a:p>
          <a:p>
            <a:r>
              <a:rPr lang="en-US" dirty="0"/>
              <a:t>It is currently available in 190 countries with 16 geographic locations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766" y="2551402"/>
            <a:ext cx="4630069" cy="2703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3450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609600" y="263525"/>
            <a:ext cx="8229600" cy="804863"/>
          </a:xfrm>
        </p:spPr>
        <p:txBody>
          <a:bodyPr vert="horz" lIns="84406" tIns="42203" rIns="84406" bIns="42203" rtlCol="0" anchor="ctr">
            <a:noAutofit/>
          </a:bodyPr>
          <a:lstStyle/>
          <a:p>
            <a:r>
              <a:rPr lang="en-US" sz="2000" dirty="0"/>
              <a:t>2.1: Introduction to </a:t>
            </a:r>
            <a:r>
              <a:rPr lang="en-US" sz="2000" dirty="0" smtClean="0"/>
              <a:t>AWS</a:t>
            </a:r>
            <a:br>
              <a:rPr lang="en-US" sz="2000" dirty="0" smtClean="0"/>
            </a:br>
            <a:r>
              <a:rPr lang="en-US" altLang="en-US" sz="2000" b="1" dirty="0"/>
              <a:t/>
            </a:r>
            <a:br>
              <a:rPr lang="en-US" altLang="en-US" sz="2000" b="1" dirty="0"/>
            </a:br>
            <a:r>
              <a:rPr lang="en-US" altLang="en-US" sz="2000" b="1" dirty="0"/>
              <a:t>Use AWS today - Examples</a:t>
            </a:r>
          </a:p>
        </p:txBody>
      </p:sp>
      <p:sp>
        <p:nvSpPr>
          <p:cNvPr id="39939" name="Content Placeholder 2"/>
          <p:cNvSpPr>
            <a:spLocks noGrp="1"/>
          </p:cNvSpPr>
          <p:nvPr>
            <p:ph idx="4294967295"/>
          </p:nvPr>
        </p:nvSpPr>
        <p:spPr>
          <a:xfrm>
            <a:off x="377371" y="1265691"/>
            <a:ext cx="8389258" cy="4178300"/>
          </a:xfrm>
        </p:spPr>
        <p:txBody>
          <a:bodyPr/>
          <a:lstStyle/>
          <a:p>
            <a:r>
              <a:rPr altLang="en-US" dirty="0"/>
              <a:t>A large enterprise quickly and economically deploys new internal applications, such as –</a:t>
            </a:r>
          </a:p>
          <a:p>
            <a:pPr lvl="1" defTabSz="844083"/>
            <a:r>
              <a:rPr lang="en-US" altLang="en-US" dirty="0">
                <a:solidFill>
                  <a:schemeClr val="tx1"/>
                </a:solidFill>
              </a:rPr>
              <a:t>HR solutions, payroll applications</a:t>
            </a:r>
          </a:p>
          <a:p>
            <a:pPr lvl="1" defTabSz="844083"/>
            <a:r>
              <a:rPr lang="en-US" altLang="en-US" dirty="0">
                <a:solidFill>
                  <a:schemeClr val="tx1"/>
                </a:solidFill>
              </a:rPr>
              <a:t>Inventory management solutions,</a:t>
            </a:r>
          </a:p>
          <a:p>
            <a:pPr lvl="1" defTabSz="844083"/>
            <a:r>
              <a:rPr lang="en-US" altLang="en-US" dirty="0">
                <a:solidFill>
                  <a:schemeClr val="tx1"/>
                </a:solidFill>
              </a:rPr>
              <a:t> and online training to its distributed workforce. </a:t>
            </a:r>
          </a:p>
          <a:p>
            <a:r>
              <a:rPr altLang="en-US" dirty="0"/>
              <a:t>An e-commerce website accommodates sudden demand for a “hot” product caused by viral buzz from Facebook and Twitter without having to upgrade its infrastructure. </a:t>
            </a:r>
          </a:p>
          <a:p>
            <a:r>
              <a:rPr altLang="en-US" dirty="0"/>
              <a:t>A pharmaceutical research firm executes large-scale simulations using computing power provided by AWS. </a:t>
            </a:r>
          </a:p>
          <a:p>
            <a:r>
              <a:rPr altLang="en-US" dirty="0"/>
              <a:t>Media companies serve unlimited video, music, and other media to their worldwide customer base</a:t>
            </a:r>
          </a:p>
        </p:txBody>
      </p:sp>
      <p:pic>
        <p:nvPicPr>
          <p:cNvPr id="3994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7470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369207"/>
            <a:ext cx="8531225" cy="855663"/>
          </a:xfrm>
        </p:spPr>
        <p:txBody>
          <a:bodyPr>
            <a:normAutofit/>
          </a:bodyPr>
          <a:lstStyle/>
          <a:p>
            <a:r>
              <a:rPr lang="en-US" sz="2000" dirty="0"/>
              <a:t>2.1: Introduction to AWS </a:t>
            </a:r>
            <a:r>
              <a:rPr lang="en-US" sz="2000" dirty="0" smtClean="0"/>
              <a:t/>
            </a:r>
            <a:br>
              <a:rPr lang="en-US" sz="2000" dirty="0" smtClean="0"/>
            </a:br>
            <a:r>
              <a:rPr lang="en-US" sz="2000" dirty="0"/>
              <a:t/>
            </a:r>
            <a:br>
              <a:rPr lang="en-US" sz="2000" dirty="0"/>
            </a:br>
            <a:r>
              <a:rPr lang="en-US" sz="2000" dirty="0" smtClean="0"/>
              <a:t>	AWS </a:t>
            </a:r>
            <a:r>
              <a:rPr lang="en-US" sz="2000" dirty="0"/>
              <a:t>History</a:t>
            </a:r>
          </a:p>
        </p:txBody>
      </p:sp>
      <p:pic>
        <p:nvPicPr>
          <p:cNvPr id="4" name="Content Placeholder 3"/>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0" y="1471613"/>
            <a:ext cx="4181475" cy="4643437"/>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476211" y="1440340"/>
            <a:ext cx="4293216" cy="4643439"/>
          </a:xfrm>
          <a:prstGeom prst="rect">
            <a:avLst/>
          </a:prstGeom>
          <a:noFill/>
          <a:ln>
            <a:noFill/>
          </a:ln>
        </p:spPr>
      </p:pic>
      <p:sp>
        <p:nvSpPr>
          <p:cNvPr id="6" name="Right Arrow 5"/>
          <p:cNvSpPr/>
          <p:nvPr/>
        </p:nvSpPr>
        <p:spPr>
          <a:xfrm>
            <a:off x="3544102" y="2399009"/>
            <a:ext cx="2500829" cy="2787267"/>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8" name="Rectangle 7"/>
          <p:cNvSpPr/>
          <p:nvPr/>
        </p:nvSpPr>
        <p:spPr>
          <a:xfrm>
            <a:off x="3702851" y="3007812"/>
            <a:ext cx="869149" cy="1569660"/>
          </a:xfrm>
          <a:prstGeom prst="rect">
            <a:avLst/>
          </a:prstGeom>
        </p:spPr>
        <p:txBody>
          <a:bodyPr wrap="none">
            <a:spAutoFit/>
          </a:bodyPr>
          <a:lstStyle/>
          <a:p>
            <a:r>
              <a:rPr lang="en-US" sz="9600" dirty="0">
                <a:solidFill>
                  <a:srgbClr val="FFFFFF"/>
                </a:solidFill>
                <a:latin typeface="ArialMT"/>
              </a:rPr>
              <a:t>?</a:t>
            </a:r>
            <a:endParaRPr lang="en-US" dirty="0"/>
          </a:p>
        </p:txBody>
      </p:sp>
    </p:spTree>
    <p:extLst>
      <p:ext uri="{BB962C8B-B14F-4D97-AF65-F5344CB8AC3E}">
        <p14:creationId xmlns:p14="http://schemas.microsoft.com/office/powerpoint/2010/main" val="376391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27264"/>
            <a:ext cx="8531225" cy="855663"/>
          </a:xfrm>
        </p:spPr>
        <p:txBody>
          <a:bodyPr>
            <a:normAutofit/>
          </a:bodyPr>
          <a:lstStyle/>
          <a:p>
            <a:r>
              <a:rPr lang="en-US" sz="2000" dirty="0"/>
              <a:t>2.1: Introduction to AWS </a:t>
            </a:r>
            <a:br>
              <a:rPr lang="en-US" sz="2000" dirty="0"/>
            </a:br>
            <a:r>
              <a:rPr lang="en-US" sz="2000" dirty="0" smtClean="0"/>
              <a:t> </a:t>
            </a:r>
            <a:br>
              <a:rPr lang="en-US" sz="2000" dirty="0" smtClean="0"/>
            </a:br>
            <a:r>
              <a:rPr lang="en-US" sz="2000" dirty="0"/>
              <a:t> </a:t>
            </a:r>
            <a:r>
              <a:rPr lang="en-US" sz="2000" dirty="0" smtClean="0"/>
              <a:t>      </a:t>
            </a:r>
            <a:r>
              <a:rPr lang="en-US" sz="2000" dirty="0" err="1" smtClean="0"/>
              <a:t>AWS</a:t>
            </a:r>
            <a:r>
              <a:rPr lang="en-US" sz="2000" dirty="0" smtClean="0"/>
              <a:t> </a:t>
            </a:r>
            <a:r>
              <a:rPr lang="en-US" sz="2000" dirty="0"/>
              <a:t>History</a:t>
            </a:r>
          </a:p>
        </p:txBody>
      </p:sp>
      <p:sp>
        <p:nvSpPr>
          <p:cNvPr id="8" name="Rectangle 7"/>
          <p:cNvSpPr/>
          <p:nvPr/>
        </p:nvSpPr>
        <p:spPr>
          <a:xfrm>
            <a:off x="3702851" y="3007812"/>
            <a:ext cx="869149" cy="1569660"/>
          </a:xfrm>
          <a:prstGeom prst="rect">
            <a:avLst/>
          </a:prstGeom>
        </p:spPr>
        <p:txBody>
          <a:bodyPr wrap="none">
            <a:spAutoFit/>
          </a:bodyPr>
          <a:lstStyle/>
          <a:p>
            <a:r>
              <a:rPr lang="en-US" sz="9600" dirty="0">
                <a:solidFill>
                  <a:srgbClr val="FFFFFF"/>
                </a:solidFill>
                <a:latin typeface="ArialMT"/>
              </a:rPr>
              <a:t>?</a:t>
            </a:r>
            <a:endParaRPr lang="en-US" dirty="0"/>
          </a:p>
        </p:txBody>
      </p:sp>
      <p:pic>
        <p:nvPicPr>
          <p:cNvPr id="9" name="Picture 8" descr="6&#10;Amazon History&#10;1994: Jeff Bezos&#10;incorporated the&#10;company.&#10;1995:&#10;Amazon.com&#10;launched its&#10;online&#10;bookstore.&#10;2005:&#10;Amazon&#10;P..."/>
          <p:cNvPicPr/>
          <p:nvPr/>
        </p:nvPicPr>
        <p:blipFill>
          <a:blip r:embed="rId3">
            <a:extLst>
              <a:ext uri="{28A0092B-C50C-407E-A947-70E740481C1C}">
                <a14:useLocalDpi xmlns:a14="http://schemas.microsoft.com/office/drawing/2010/main" val="0"/>
              </a:ext>
            </a:extLst>
          </a:blip>
          <a:srcRect/>
          <a:stretch>
            <a:fillRect/>
          </a:stretch>
        </p:blipFill>
        <p:spPr bwMode="auto">
          <a:xfrm>
            <a:off x="661012" y="1498294"/>
            <a:ext cx="7899094" cy="4461831"/>
          </a:xfrm>
          <a:prstGeom prst="rect">
            <a:avLst/>
          </a:prstGeom>
          <a:noFill/>
          <a:ln>
            <a:noFill/>
          </a:ln>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9781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740228" y="354693"/>
            <a:ext cx="8531225" cy="855663"/>
          </a:xfrm>
        </p:spPr>
        <p:txBody>
          <a:bodyPr>
            <a:normAutofit/>
          </a:bodyPr>
          <a:lstStyle/>
          <a:p>
            <a:r>
              <a:rPr lang="en-US" sz="2000" dirty="0"/>
              <a:t>2.1: Introduction to </a:t>
            </a:r>
            <a:r>
              <a:rPr lang="en-US" sz="2000" dirty="0" smtClean="0"/>
              <a:t>AWS</a:t>
            </a:r>
            <a:br>
              <a:rPr lang="en-US" sz="2000" dirty="0" smtClean="0"/>
            </a:br>
            <a:r>
              <a:rPr lang="en-US" sz="2000" dirty="0"/>
              <a:t/>
            </a:r>
            <a:br>
              <a:rPr lang="en-US" sz="2000" dirty="0"/>
            </a:br>
            <a:r>
              <a:rPr lang="en-US" sz="2000" dirty="0" smtClean="0"/>
              <a:t>       </a:t>
            </a:r>
            <a:r>
              <a:rPr lang="en-US" sz="2000" dirty="0" err="1" smtClean="0"/>
              <a:t>AWS</a:t>
            </a:r>
            <a:r>
              <a:rPr lang="en-US" sz="2000" dirty="0" smtClean="0"/>
              <a:t> </a:t>
            </a:r>
            <a:r>
              <a:rPr lang="en-US" sz="2000" dirty="0"/>
              <a:t>mission</a:t>
            </a:r>
          </a:p>
        </p:txBody>
      </p:sp>
      <p:sp>
        <p:nvSpPr>
          <p:cNvPr id="2" name="Content Placeholder 1"/>
          <p:cNvSpPr>
            <a:spLocks noGrp="1"/>
          </p:cNvSpPr>
          <p:nvPr>
            <p:ph idx="4294967295"/>
          </p:nvPr>
        </p:nvSpPr>
        <p:spPr>
          <a:xfrm>
            <a:off x="298450" y="1495425"/>
            <a:ext cx="8845550" cy="4643438"/>
          </a:xfrm>
        </p:spPr>
        <p:txBody>
          <a:bodyPr/>
          <a:lstStyle/>
          <a:p>
            <a:r>
              <a:rPr lang="en-US" dirty="0"/>
              <a:t>Enable businesses and  developers to use web services</a:t>
            </a:r>
          </a:p>
          <a:p>
            <a:pPr marL="0" indent="0">
              <a:buNone/>
            </a:pPr>
            <a:r>
              <a:rPr lang="en-US" dirty="0" smtClean="0"/>
              <a:t>to </a:t>
            </a:r>
            <a:r>
              <a:rPr lang="en-US" dirty="0"/>
              <a:t>build scalable, sophisticated  applications</a:t>
            </a:r>
            <a:r>
              <a:rPr lang="en-US" dirty="0" smtClean="0"/>
              <a:t>.</a:t>
            </a:r>
          </a:p>
          <a:p>
            <a:pPr marL="0" indent="0">
              <a:buNone/>
            </a:pPr>
            <a:endParaRPr lang="en-US" dirty="0"/>
          </a:p>
          <a:p>
            <a:r>
              <a:rPr lang="pt-BR" dirty="0"/>
              <a:t>Amazon enters the Market for cloud computing and storage services</a:t>
            </a:r>
            <a:r>
              <a:rPr lang="pt-BR" dirty="0" smtClean="0"/>
              <a:t>.</a:t>
            </a:r>
          </a:p>
          <a:p>
            <a:endParaRPr lang="pt-BR" dirty="0"/>
          </a:p>
          <a:p>
            <a:r>
              <a:rPr lang="en-US" dirty="0">
                <a:solidFill>
                  <a:schemeClr val="tx1"/>
                </a:solidFill>
                <a:latin typeface="Arial" panose="020B0604020202020204" pitchFamily="34" charset="0"/>
                <a:cs typeface="Arial" pitchFamily="34" charset="0"/>
              </a:rPr>
              <a:t>In November 2004, the first </a:t>
            </a:r>
            <a:r>
              <a:rPr lang="en-US" b="1" dirty="0">
                <a:solidFill>
                  <a:schemeClr val="tx1"/>
                </a:solidFill>
                <a:latin typeface="Arial" panose="020B0604020202020204" pitchFamily="34" charset="0"/>
                <a:cs typeface="Arial" pitchFamily="34" charset="0"/>
              </a:rPr>
              <a:t>AWS</a:t>
            </a:r>
            <a:r>
              <a:rPr lang="en-US" dirty="0">
                <a:solidFill>
                  <a:schemeClr val="tx1"/>
                </a:solidFill>
                <a:latin typeface="Arial" panose="020B0604020202020204" pitchFamily="34" charset="0"/>
                <a:cs typeface="Arial" pitchFamily="34" charset="0"/>
              </a:rPr>
              <a:t> service </a:t>
            </a:r>
            <a:r>
              <a:rPr lang="en-US" b="1" dirty="0">
                <a:solidFill>
                  <a:schemeClr val="tx1"/>
                </a:solidFill>
                <a:latin typeface="Arial" panose="020B0604020202020204" pitchFamily="34" charset="0"/>
                <a:cs typeface="Arial" pitchFamily="34" charset="0"/>
              </a:rPr>
              <a:t>launched </a:t>
            </a:r>
            <a:r>
              <a:rPr lang="en-US" dirty="0">
                <a:solidFill>
                  <a:schemeClr val="tx1"/>
                </a:solidFill>
                <a:latin typeface="Arial" panose="020B0604020202020204" pitchFamily="34" charset="0"/>
                <a:cs typeface="Arial" pitchFamily="34" charset="0"/>
              </a:rPr>
              <a:t>for public usage: Simple Queue Service (SQS). </a:t>
            </a:r>
            <a:endParaRPr lang="en-US" dirty="0" smtClean="0">
              <a:solidFill>
                <a:schemeClr val="tx1"/>
              </a:solidFill>
              <a:latin typeface="Arial" panose="020B0604020202020204" pitchFamily="34" charset="0"/>
              <a:cs typeface="Arial" pitchFamily="34" charset="0"/>
            </a:endParaRPr>
          </a:p>
          <a:p>
            <a:endParaRPr lang="en-US" dirty="0">
              <a:solidFill>
                <a:schemeClr val="tx1"/>
              </a:solidFill>
              <a:latin typeface="Arial" panose="020B0604020202020204" pitchFamily="34" charset="0"/>
              <a:cs typeface="Arial" pitchFamily="34" charset="0"/>
            </a:endParaRPr>
          </a:p>
          <a:p>
            <a:r>
              <a:rPr lang="en-US" b="1" dirty="0">
                <a:solidFill>
                  <a:schemeClr val="tx1"/>
                </a:solidFill>
                <a:latin typeface="Arial" panose="020B0604020202020204" pitchFamily="34" charset="0"/>
                <a:cs typeface="Arial" pitchFamily="34" charset="0"/>
              </a:rPr>
              <a:t>Amazon</a:t>
            </a:r>
            <a:r>
              <a:rPr lang="en-US" dirty="0">
                <a:solidFill>
                  <a:schemeClr val="tx1"/>
                </a:solidFill>
                <a:latin typeface="Arial" panose="020B0604020202020204" pitchFamily="34" charset="0"/>
                <a:cs typeface="Arial" pitchFamily="34" charset="0"/>
              </a:rPr>
              <a:t> Web Services was officially re-</a:t>
            </a:r>
            <a:r>
              <a:rPr lang="en-US" b="1" dirty="0">
                <a:solidFill>
                  <a:schemeClr val="tx1"/>
                </a:solidFill>
                <a:latin typeface="Arial" panose="020B0604020202020204" pitchFamily="34" charset="0"/>
                <a:cs typeface="Arial" pitchFamily="34" charset="0"/>
              </a:rPr>
              <a:t>launched</a:t>
            </a:r>
            <a:r>
              <a:rPr lang="en-US" dirty="0">
                <a:solidFill>
                  <a:schemeClr val="tx1"/>
                </a:solidFill>
                <a:latin typeface="Arial" panose="020B0604020202020204" pitchFamily="34" charset="0"/>
                <a:cs typeface="Arial" pitchFamily="34" charset="0"/>
              </a:rPr>
              <a:t> on March 14, 2006, combining the three initial service offerings of </a:t>
            </a:r>
            <a:r>
              <a:rPr lang="en-US" b="1" dirty="0">
                <a:solidFill>
                  <a:schemeClr val="tx1"/>
                </a:solidFill>
                <a:latin typeface="Arial" panose="020B0604020202020204" pitchFamily="34" charset="0"/>
                <a:cs typeface="Arial" pitchFamily="34" charset="0"/>
              </a:rPr>
              <a:t>Amazon</a:t>
            </a:r>
            <a:r>
              <a:rPr lang="en-US" dirty="0">
                <a:solidFill>
                  <a:schemeClr val="tx1"/>
                </a:solidFill>
                <a:latin typeface="Arial" panose="020B0604020202020204" pitchFamily="34" charset="0"/>
                <a:cs typeface="Arial" pitchFamily="34" charset="0"/>
              </a:rPr>
              <a:t> S3 cloud storage, SQS, and</a:t>
            </a:r>
            <a:r>
              <a:rPr lang="en-US" b="1" dirty="0">
                <a:solidFill>
                  <a:schemeClr val="tx1"/>
                </a:solidFill>
                <a:latin typeface="Arial" panose="020B0604020202020204" pitchFamily="34" charset="0"/>
                <a:cs typeface="Arial" pitchFamily="34" charset="0"/>
              </a:rPr>
              <a:t>EC2</a:t>
            </a:r>
            <a:r>
              <a:rPr lang="en-US" dirty="0">
                <a:solidFill>
                  <a:schemeClr val="tx1"/>
                </a:solidFill>
                <a:latin typeface="Arial" panose="020B0604020202020204" pitchFamily="34" charset="0"/>
                <a:cs typeface="Arial" pitchFamily="34" charset="0"/>
              </a:rPr>
              <a:t>.</a:t>
            </a:r>
            <a:endParaRPr 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2813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12750"/>
            <a:ext cx="8531225" cy="855663"/>
          </a:xfrm>
        </p:spPr>
        <p:txBody>
          <a:bodyPr>
            <a:normAutofit/>
          </a:bodyPr>
          <a:lstStyle/>
          <a:p>
            <a:r>
              <a:rPr lang="en-US" sz="2000" dirty="0"/>
              <a:t>2.1: Introduction to </a:t>
            </a:r>
            <a:r>
              <a:rPr lang="en-US" sz="2000" dirty="0" smtClean="0"/>
              <a:t>AWS</a:t>
            </a:r>
            <a:br>
              <a:rPr lang="en-US" sz="2000" dirty="0" smtClean="0"/>
            </a:br>
            <a:r>
              <a:rPr lang="en-US" sz="2000" dirty="0"/>
              <a:t/>
            </a:r>
            <a:br>
              <a:rPr lang="en-US" sz="2000" dirty="0"/>
            </a:br>
            <a:r>
              <a:rPr lang="en-US" sz="2000" dirty="0" smtClean="0"/>
              <a:t>       </a:t>
            </a:r>
            <a:r>
              <a:rPr lang="en-US" sz="2000" dirty="0" err="1" smtClean="0"/>
              <a:t>AWS</a:t>
            </a:r>
            <a:r>
              <a:rPr lang="en-US" sz="2000" dirty="0" smtClean="0"/>
              <a:t> </a:t>
            </a:r>
            <a:r>
              <a:rPr lang="en-US" sz="2000" dirty="0"/>
              <a:t>mission</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246743" y="1494767"/>
            <a:ext cx="8522684" cy="4123518"/>
          </a:xfrm>
          <a:prstGeom prst="rect">
            <a:avLst/>
          </a:prstGeom>
          <a:noFill/>
          <a:ln>
            <a:noFill/>
          </a:ln>
        </p:spPr>
      </p:pic>
    </p:spTree>
    <p:extLst>
      <p:ext uri="{BB962C8B-B14F-4D97-AF65-F5344CB8AC3E}">
        <p14:creationId xmlns:p14="http://schemas.microsoft.com/office/powerpoint/2010/main" val="3510656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653143" y="249011"/>
            <a:ext cx="8229600" cy="804863"/>
          </a:xfrm>
        </p:spPr>
        <p:txBody>
          <a:bodyPr vert="horz" lIns="84406" tIns="42203" rIns="84406" bIns="42203" rtlCol="0" anchor="ctr">
            <a:noAutofit/>
          </a:bodyPr>
          <a:lstStyle/>
          <a:p>
            <a:r>
              <a:rPr lang="en-US" sz="2000" dirty="0"/>
              <a:t>2.2: Cloud Computing and Amazon Web </a:t>
            </a:r>
            <a:r>
              <a:rPr lang="en-US" sz="2000" dirty="0" smtClean="0"/>
              <a:t>Services</a:t>
            </a:r>
            <a:br>
              <a:rPr lang="en-US" sz="2000" dirty="0" smtClean="0"/>
            </a:br>
            <a:r>
              <a:rPr lang="en-US" sz="2000" dirty="0"/>
              <a:t/>
            </a:r>
            <a:br>
              <a:rPr lang="en-US" sz="2000" dirty="0"/>
            </a:br>
            <a:r>
              <a:rPr lang="en-US" sz="2000" dirty="0" smtClean="0"/>
              <a:t>	</a:t>
            </a:r>
            <a:r>
              <a:rPr lang="en-US" altLang="en-US" sz="2000" b="1" dirty="0" smtClean="0"/>
              <a:t>Amazon </a:t>
            </a:r>
            <a:r>
              <a:rPr lang="en-US" altLang="en-US" sz="2000" b="1" dirty="0"/>
              <a:t>and Cloud Computing</a:t>
            </a:r>
          </a:p>
        </p:txBody>
      </p:sp>
      <p:sp>
        <p:nvSpPr>
          <p:cNvPr id="3" name="Content Placeholder 2"/>
          <p:cNvSpPr>
            <a:spLocks noGrp="1"/>
          </p:cNvSpPr>
          <p:nvPr>
            <p:ph idx="4294967295"/>
          </p:nvPr>
        </p:nvSpPr>
        <p:spPr>
          <a:xfrm>
            <a:off x="870858" y="1276803"/>
            <a:ext cx="7597775" cy="4178300"/>
          </a:xfrm>
        </p:spPr>
        <p:txBody>
          <a:bodyPr>
            <a:noAutofit/>
          </a:bodyPr>
          <a:lstStyle/>
          <a:p>
            <a:pPr>
              <a:defRPr/>
            </a:pPr>
            <a:r>
              <a:rPr dirty="0" smtClean="0"/>
              <a:t>Amazon had spent over a decade building and managing the large-scale, reliable, and efficient IT infrastructure that powered one of the world’s largest online retail platforms. </a:t>
            </a:r>
          </a:p>
          <a:p>
            <a:pPr>
              <a:defRPr/>
            </a:pPr>
            <a:r>
              <a:rPr dirty="0" smtClean="0"/>
              <a:t>Amazon </a:t>
            </a:r>
            <a:r>
              <a:rPr dirty="0"/>
              <a:t>has decentralized IT infrastructure. </a:t>
            </a:r>
          </a:p>
          <a:p>
            <a:pPr>
              <a:defRPr/>
            </a:pPr>
            <a:r>
              <a:rPr dirty="0"/>
              <a:t>Using AWS, you can demand compute power, storage, and other services in minutes .</a:t>
            </a:r>
          </a:p>
          <a:p>
            <a:pPr>
              <a:defRPr/>
            </a:pPr>
            <a:r>
              <a:rPr dirty="0"/>
              <a:t>Have the flexibility to choose the development platform or programming model .</a:t>
            </a:r>
          </a:p>
          <a:p>
            <a:pPr>
              <a:defRPr/>
            </a:pPr>
            <a:r>
              <a:rPr dirty="0"/>
              <a:t>This arrangement enabled our development teams to access compute and storage resources on demand, and it has increased overall productivity and agility.</a:t>
            </a:r>
          </a:p>
          <a:p>
            <a:pPr>
              <a:defRPr/>
            </a:pPr>
            <a:r>
              <a:rPr dirty="0"/>
              <a:t>You pay only for what you use, with no up-front expenses or long-term commitments, making AWS a cost-effective way to deliver applications. </a:t>
            </a:r>
          </a:p>
        </p:txBody>
      </p:sp>
      <p:pic>
        <p:nvPicPr>
          <p:cNvPr id="2560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909280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D76986-C6C3-4E04-9D5C-7D5635E56627}"/>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14242</TotalTime>
  <Words>1727</Words>
  <Application>Microsoft Office PowerPoint</Application>
  <PresentationFormat>On-screen Show (4:3)</PresentationFormat>
  <Paragraphs>214</Paragraphs>
  <Slides>24</Slides>
  <Notes>23</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24</vt:i4>
      </vt:variant>
    </vt:vector>
  </HeadingPairs>
  <TitlesOfParts>
    <vt:vector size="39" baseType="lpstr">
      <vt:lpstr>Arial</vt:lpstr>
      <vt:lpstr>Candara</vt:lpstr>
      <vt:lpstr>ＭＳ Ｐゴシック</vt:lpstr>
      <vt:lpstr>Helvetica Light</vt:lpstr>
      <vt:lpstr>Verdana</vt:lpstr>
      <vt:lpstr>ArialMT</vt:lpstr>
      <vt:lpstr>Calibri</vt:lpstr>
      <vt:lpstr>Georgia</vt:lpstr>
      <vt:lpstr>Wingdings</vt:lpstr>
      <vt:lpstr>2_Corporate Presentation Template (4x3 - Normal)</vt:lpstr>
      <vt:lpstr>Capgemini 2017_Cover slides</vt:lpstr>
      <vt:lpstr>Section slides</vt:lpstr>
      <vt:lpstr>Content Layouts</vt:lpstr>
      <vt:lpstr>Content and Image Layouts</vt:lpstr>
      <vt:lpstr>think-cell Slide</vt:lpstr>
      <vt:lpstr>AWS basics and Features </vt:lpstr>
      <vt:lpstr>Lesson Objectives</vt:lpstr>
      <vt:lpstr>Introduction To AWS </vt:lpstr>
      <vt:lpstr>2.1: Introduction to AWS  Use AWS today - Examples</vt:lpstr>
      <vt:lpstr>2.1: Introduction to AWS    AWS History</vt:lpstr>
      <vt:lpstr>2.1: Introduction to AWS           AWS History</vt:lpstr>
      <vt:lpstr>2.1: Introduction to AWS         AWS mission</vt:lpstr>
      <vt:lpstr>2.1: Introduction to AWS         AWS mission</vt:lpstr>
      <vt:lpstr>2.2: Cloud Computing and Amazon Web Services   Amazon and Cloud Computing</vt:lpstr>
      <vt:lpstr>2.2: Cloud Computing and Amazon Web Services   What Can I Do with AWS?</vt:lpstr>
      <vt:lpstr>2.2: Cloud Computing and Amazon Web Services   AWS Customers</vt:lpstr>
      <vt:lpstr> 2.2: Cloud Computing and Amazon Web Services  Gartner - Infrastructure-as-a-service Magic Quadrant 2013 </vt:lpstr>
      <vt:lpstr>2.2: Cloud Computing and Amazon Web Services   Why AWS ?</vt:lpstr>
      <vt:lpstr>2.3: Functionality offered by AWS   Functionality offered by AWS</vt:lpstr>
      <vt:lpstr> 2.4: Difference that distinguishes AWS    Difference that distinguishes AWS ?</vt:lpstr>
      <vt:lpstr> 2.5: Features of AWS    Features of AWS</vt:lpstr>
      <vt:lpstr>2.5: Features of AWS Features of Amazon – contd.</vt:lpstr>
      <vt:lpstr>2:6: Different AWS web services in Cloud  Different AWS web services in Cloud </vt:lpstr>
      <vt:lpstr>2.7: Global Infrastructure Perspective on Scaling</vt:lpstr>
      <vt:lpstr>2.7: Global Infrastructure AWS ( Global Infrastructure )</vt:lpstr>
      <vt:lpstr>2.7: Global Infrastructure AWS ( Global Infrastructure )</vt:lpstr>
      <vt:lpstr>Summary</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Basics</dc:title>
  <dc:creator>iGATE</dc:creator>
  <cp:lastModifiedBy>shankar</cp:lastModifiedBy>
  <cp:revision>376</cp:revision>
  <dcterms:created xsi:type="dcterms:W3CDTF">2012-05-18T02:59:15Z</dcterms:created>
  <dcterms:modified xsi:type="dcterms:W3CDTF">2018-06-14T05:09:54Z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